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notesSlides/notesSlide4.xml" ContentType="application/vnd.openxmlformats-officedocument.presentationml.notesSlide+xml"/>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notesSlides/notesSlide5.xml" ContentType="application/vnd.openxmlformats-officedocument.presentationml.notesSlide+xml"/>
  <Override PartName="/ppt/embeddings/oleObject8.bin" ContentType="application/vnd.openxmlformats-officedocument.oleObject"/>
  <Override PartName="/ppt/embeddings/oleObject9.bin" ContentType="application/vnd.openxmlformats-officedocument.oleObject"/>
  <Override PartName="/ppt/notesSlides/notesSlide6.xml" ContentType="application/vnd.openxmlformats-officedocument.presentationml.notesSlide+xml"/>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notesSlides/notesSlide7.xml" ContentType="application/vnd.openxmlformats-officedocument.presentationml.notesSlide+xml"/>
  <Override PartName="/ppt/embeddings/oleObject13.bin" ContentType="application/vnd.openxmlformats-officedocument.oleObject"/>
  <Override PartName="/ppt/embeddings/oleObject14.bin" ContentType="application/vnd.openxmlformats-officedocument.oleObject"/>
  <Override PartName="/ppt/notesSlides/notesSlide8.xml" ContentType="application/vnd.openxmlformats-officedocument.presentationml.notesSlide+xml"/>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7"/>
  </p:notesMasterIdLst>
  <p:handoutMasterIdLst>
    <p:handoutMasterId r:id="rId38"/>
  </p:handoutMasterIdLst>
  <p:sldIdLst>
    <p:sldId id="256" r:id="rId2"/>
    <p:sldId id="341" r:id="rId3"/>
    <p:sldId id="338" r:id="rId4"/>
    <p:sldId id="346" r:id="rId5"/>
    <p:sldId id="262" r:id="rId6"/>
    <p:sldId id="264" r:id="rId7"/>
    <p:sldId id="266" r:id="rId8"/>
    <p:sldId id="267" r:id="rId9"/>
    <p:sldId id="339" r:id="rId10"/>
    <p:sldId id="340" r:id="rId11"/>
    <p:sldId id="344" r:id="rId12"/>
    <p:sldId id="307" r:id="rId13"/>
    <p:sldId id="325" r:id="rId14"/>
    <p:sldId id="309" r:id="rId15"/>
    <p:sldId id="310" r:id="rId16"/>
    <p:sldId id="311" r:id="rId17"/>
    <p:sldId id="319" r:id="rId18"/>
    <p:sldId id="320" r:id="rId19"/>
    <p:sldId id="326" r:id="rId20"/>
    <p:sldId id="327" r:id="rId21"/>
    <p:sldId id="268" r:id="rId22"/>
    <p:sldId id="342" r:id="rId23"/>
    <p:sldId id="269" r:id="rId24"/>
    <p:sldId id="343" r:id="rId25"/>
    <p:sldId id="330" r:id="rId26"/>
    <p:sldId id="331" r:id="rId27"/>
    <p:sldId id="272" r:id="rId28"/>
    <p:sldId id="349" r:id="rId29"/>
    <p:sldId id="350" r:id="rId30"/>
    <p:sldId id="351" r:id="rId31"/>
    <p:sldId id="273" r:id="rId32"/>
    <p:sldId id="347" r:id="rId33"/>
    <p:sldId id="348" r:id="rId34"/>
    <p:sldId id="279" r:id="rId35"/>
    <p:sldId id="345" r:id="rId36"/>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4" d="100"/>
          <a:sy n="64" d="100"/>
        </p:scale>
        <p:origin x="-238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4" Type="http://schemas.openxmlformats.org/officeDocument/2006/relationships/image" Target="../media/image8.wmf"/><Relationship Id="rId1" Type="http://schemas.openxmlformats.org/officeDocument/2006/relationships/image" Target="../media/image5.wmf"/><Relationship Id="rId2"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 Id="rId2"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 Id="rId2"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emf"/><Relationship Id="rId2" Type="http://schemas.openxmlformats.org/officeDocument/2006/relationships/image" Target="../media/image15.wmf"/><Relationship Id="rId3"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wmf"/><Relationship Id="rId2"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F98F747E-FB54-004B-869D-FC755750057F}" type="datetimeFigureOut">
              <a:rPr lang="en-US" smtClean="0"/>
              <a:t>8/22/14</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FF72C02F-8B47-8F4E-9317-D68BEA0D80B4}" type="slidenum">
              <a:rPr lang="en-US" smtClean="0"/>
              <a:t>‹#›</a:t>
            </a:fld>
            <a:endParaRPr lang="en-US"/>
          </a:p>
        </p:txBody>
      </p:sp>
    </p:spTree>
    <p:extLst>
      <p:ext uri="{BB962C8B-B14F-4D97-AF65-F5344CB8AC3E}">
        <p14:creationId xmlns:p14="http://schemas.microsoft.com/office/powerpoint/2010/main" val="1878329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2AE1BC2C-469C-1940-A75A-3D1D4EBA1DBC}" type="datetimeFigureOut">
              <a:rPr lang="en-US" smtClean="0"/>
              <a:t>8/22/14</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4EADA529-B718-8B43-BB0F-D145597B7D4D}" type="slidenum">
              <a:rPr lang="en-US" smtClean="0"/>
              <a:t>‹#›</a:t>
            </a:fld>
            <a:endParaRPr lang="en-US"/>
          </a:p>
        </p:txBody>
      </p:sp>
    </p:spTree>
    <p:extLst>
      <p:ext uri="{BB962C8B-B14F-4D97-AF65-F5344CB8AC3E}">
        <p14:creationId xmlns:p14="http://schemas.microsoft.com/office/powerpoint/2010/main" val="136349854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(8/22/14 09:52) -----</a:t>
            </a:r>
          </a:p>
          <a:p>
            <a:r>
              <a:rPr lang="en-US"/>
              <a:t>첫 페이지</a:t>
            </a:r>
          </a:p>
          <a:p>
            <a:r>
              <a:rPr lang="en-US"/>
              <a:t>정의/결론</a:t>
            </a:r>
          </a:p>
        </p:txBody>
      </p:sp>
      <p:sp>
        <p:nvSpPr>
          <p:cNvPr id="4" name="Slide Number Placeholder 3"/>
          <p:cNvSpPr>
            <a:spLocks noGrp="1"/>
          </p:cNvSpPr>
          <p:nvPr>
            <p:ph type="sldNum" sz="quarter" idx="10"/>
          </p:nvPr>
        </p:nvSpPr>
        <p:spPr/>
        <p:txBody>
          <a:bodyPr/>
          <a:lstStyle/>
          <a:p>
            <a:fld id="{4EADA529-B718-8B43-BB0F-D145597B7D4D}" type="slidenum">
              <a:rPr lang="en-US" smtClean="0"/>
              <a:t>2</a:t>
            </a:fld>
            <a:endParaRPr lang="en-US"/>
          </a:p>
        </p:txBody>
      </p:sp>
    </p:spTree>
    <p:extLst>
      <p:ext uri="{BB962C8B-B14F-4D97-AF65-F5344CB8AC3E}">
        <p14:creationId xmlns:p14="http://schemas.microsoft.com/office/powerpoint/2010/main" val="33007087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charset="0"/>
              <a:cs typeface="ＭＳ Ｐゴシック" charset="0"/>
            </a:endParaRPr>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71798E8-33D9-084D-9331-989F23D33B6B}" type="slidenum">
              <a:rPr lang="en-US" sz="1200"/>
              <a:pPr eaLnBrk="1" hangingPunct="1"/>
              <a:t>26</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(8/22/14 09:53) -----</a:t>
            </a:r>
          </a:p>
          <a:p>
            <a:r>
              <a:rPr lang="en-US"/>
              <a:t>equation/table stand for </a:t>
            </a:r>
          </a:p>
          <a:p>
            <a:endParaRPr lang="en-US"/>
          </a:p>
        </p:txBody>
      </p:sp>
      <p:sp>
        <p:nvSpPr>
          <p:cNvPr id="4" name="Slide Number Placeholder 3"/>
          <p:cNvSpPr>
            <a:spLocks noGrp="1"/>
          </p:cNvSpPr>
          <p:nvPr>
            <p:ph type="sldNum" sz="quarter" idx="10"/>
          </p:nvPr>
        </p:nvSpPr>
        <p:spPr/>
        <p:txBody>
          <a:bodyPr/>
          <a:lstStyle/>
          <a:p>
            <a:fld id="{4EADA529-B718-8B43-BB0F-D145597B7D4D}" type="slidenum">
              <a:rPr lang="en-US" smtClean="0"/>
              <a:t>11</a:t>
            </a:fld>
            <a:endParaRPr lang="en-US"/>
          </a:p>
        </p:txBody>
      </p:sp>
    </p:spTree>
    <p:extLst>
      <p:ext uri="{BB962C8B-B14F-4D97-AF65-F5344CB8AC3E}">
        <p14:creationId xmlns:p14="http://schemas.microsoft.com/office/powerpoint/2010/main" val="1362562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charset="0"/>
              <a:cs typeface="ＭＳ Ｐゴシック" charset="0"/>
            </a:endParaRPr>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481983D-4EA6-E84B-AB53-15812D3FE342}" type="slidenum">
              <a:rPr lang="en-US" sz="1200"/>
              <a:pPr eaLnBrk="1" hangingPunct="1"/>
              <a:t>12</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Arial" charset="0"/>
                <a:ea typeface="ＭＳ Ｐゴシック" charset="0"/>
                <a:cs typeface="ＭＳ Ｐゴシック" charset="0"/>
              </a:rPr>
              <a:t>Since log(</a:t>
            </a:r>
            <a:r>
              <a:rPr lang="en-US" sz="1200" i="1" dirty="0" err="1" smtClean="0">
                <a:latin typeface="Arial" charset="0"/>
                <a:ea typeface="ＭＳ Ｐゴシック" charset="0"/>
                <a:cs typeface="ＭＳ Ｐゴシック" charset="0"/>
              </a:rPr>
              <a:t>xy</a:t>
            </a:r>
            <a:r>
              <a:rPr lang="en-US" sz="1200" dirty="0" smtClean="0">
                <a:latin typeface="Arial" charset="0"/>
                <a:ea typeface="ＭＳ Ｐゴシック" charset="0"/>
                <a:cs typeface="ＭＳ Ｐゴシック" charset="0"/>
              </a:rPr>
              <a:t>) = log(</a:t>
            </a:r>
            <a:r>
              <a:rPr lang="en-US" sz="1200" i="1" dirty="0" smtClean="0">
                <a:latin typeface="Arial" charset="0"/>
                <a:ea typeface="ＭＳ Ｐゴシック" charset="0"/>
                <a:cs typeface="ＭＳ Ｐゴシック" charset="0"/>
              </a:rPr>
              <a:t>x</a:t>
            </a:r>
            <a:r>
              <a:rPr lang="en-US" sz="1200" dirty="0" smtClean="0">
                <a:latin typeface="Arial" charset="0"/>
                <a:ea typeface="ＭＳ Ｐゴシック" charset="0"/>
                <a:cs typeface="ＭＳ Ｐゴシック" charset="0"/>
              </a:rPr>
              <a:t>) + log(</a:t>
            </a:r>
            <a:r>
              <a:rPr lang="en-US" sz="1200" i="1" dirty="0" smtClean="0">
                <a:latin typeface="Arial" charset="0"/>
                <a:ea typeface="ＭＳ Ｐゴシック" charset="0"/>
                <a:cs typeface="ＭＳ Ｐゴシック" charset="0"/>
              </a:rPr>
              <a:t>y</a:t>
            </a:r>
            <a:r>
              <a:rPr lang="en-US" sz="1200" dirty="0" smtClean="0">
                <a:latin typeface="Arial" charset="0"/>
                <a:ea typeface="ＭＳ Ｐゴシック" charset="0"/>
                <a:cs typeface="ＭＳ Ｐゴシック" charset="0"/>
              </a:rPr>
              <a:t>), it is better to perform all computations </a:t>
            </a:r>
            <a:r>
              <a:rPr lang="en-US" sz="1200" i="1" dirty="0" smtClean="0">
                <a:latin typeface="Arial" charset="0"/>
                <a:ea typeface="ＭＳ Ｐゴシック" charset="0"/>
                <a:cs typeface="ＭＳ Ｐゴシック" charset="0"/>
              </a:rPr>
              <a:t>by summing logs of probabilities rather than multiplying probabilities</a:t>
            </a:r>
            <a:r>
              <a:rPr lang="en-US" sz="1200" dirty="0" smtClean="0">
                <a:latin typeface="Arial" charset="0"/>
                <a:ea typeface="ＭＳ Ｐゴシック" charset="0"/>
                <a:cs typeface="ＭＳ Ｐゴシック" charset="0"/>
              </a:rPr>
              <a:t>.</a:t>
            </a:r>
            <a:endParaRPr lang="en-US" dirty="0" smtClean="0">
              <a:ea typeface="ＭＳ Ｐゴシック" charset="0"/>
              <a:cs typeface="ＭＳ Ｐゴシック" charset="0"/>
            </a:endParaRPr>
          </a:p>
          <a:p>
            <a:r>
              <a:rPr lang="en-US" dirty="0" smtClean="0">
                <a:ea typeface="ＭＳ Ｐゴシック" charset="0"/>
                <a:cs typeface="ＭＳ Ｐゴシック" charset="0"/>
              </a:rPr>
              <a:t>Addressing </a:t>
            </a:r>
            <a:r>
              <a:rPr lang="en-US" dirty="0">
                <a:ea typeface="ＭＳ Ｐゴシック" charset="0"/>
                <a:cs typeface="ＭＳ Ｐゴシック" charset="0"/>
              </a:rPr>
              <a:t>practical computational problems : 10^-3 * 10^-4 = 0.0000001        VS     log  (10^-3 * 10^-4) = -7</a:t>
            </a:r>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6D859A7-8ABD-334A-A455-E9E41311BD5A}" type="slidenum">
              <a:rPr lang="en-US" sz="1200"/>
              <a:pPr eaLnBrk="1" hangingPunct="1"/>
              <a:t>13</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charset="0"/>
              <a:cs typeface="ＭＳ Ｐゴシック" charset="0"/>
            </a:endParaRPr>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3F6294B-3A7A-B841-BA55-D70128C2D039}" type="slidenum">
              <a:rPr lang="en-US" sz="1200"/>
              <a:pPr eaLnBrk="1" hangingPunct="1"/>
              <a:t>15</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charset="0"/>
              <a:cs typeface="ＭＳ Ｐゴシック" charset="0"/>
            </a:endParaRPr>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B7E4951-90A3-0948-BA11-77675E9FC6FB}" type="slidenum">
              <a:rPr lang="en-US" sz="1200"/>
              <a:pPr eaLnBrk="1" hangingPunct="1"/>
              <a:t>16</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charset="0"/>
              <a:cs typeface="ＭＳ Ｐゴシック" charset="0"/>
            </a:endParaRPr>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F001E47-A026-7846-A089-C96F0354856D}" type="slidenum">
              <a:rPr lang="en-US" sz="1200"/>
              <a:pPr eaLnBrk="1" hangingPunct="1"/>
              <a:t>17</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charset="0"/>
              <a:cs typeface="ＭＳ Ｐゴシック" charset="0"/>
            </a:endParaRPr>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60EB152-A5FC-3649-824E-FB110E358F7E}" type="slidenum">
              <a:rPr lang="en-US" sz="1200"/>
              <a:pPr eaLnBrk="1" hangingPunct="1"/>
              <a:t>18</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A48A5BB-B20E-F843-B3EF-02BF3173877D}" type="slidenum">
              <a:rPr lang="en-US" sz="1200"/>
              <a:pPr eaLnBrk="1" hangingPunct="1"/>
              <a:t>25</a:t>
            </a:fld>
            <a:endParaRPr lang="en-US" sz="1200"/>
          </a:p>
        </p:txBody>
      </p:sp>
      <p:sp>
        <p:nvSpPr>
          <p:cNvPr id="89091" name="Text Box 2"/>
          <p:cNvSpPr txBox="1">
            <a:spLocks noChangeArrowheads="1"/>
          </p:cNvSpPr>
          <p:nvPr/>
        </p:nvSpPr>
        <p:spPr bwMode="auto">
          <a:xfrm>
            <a:off x="1433523" y="514350"/>
            <a:ext cx="6274837" cy="2572909"/>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a:p>
        </p:txBody>
      </p:sp>
      <p:sp>
        <p:nvSpPr>
          <p:cNvPr id="89092" name="Text Box 3"/>
          <p:cNvSpPr>
            <a:spLocks noGrp="1" noChangeArrowheads="1"/>
          </p:cNvSpPr>
          <p:nvPr>
            <p:ph type="body"/>
          </p:nvPr>
        </p:nvSpPr>
        <p:spPr>
          <a:xfrm>
            <a:off x="1219344" y="3257550"/>
            <a:ext cx="6694713" cy="3086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pPr defTabSz="457200"/>
            <a:endParaRPr lang="en-US">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pPr/>
              <a:t>8/22/14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pPr/>
              <a:t>‹#›</a:t>
            </a:fld>
            <a:endParaRPr lang="en-US"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pPr/>
              <a:t>8/22/14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pPr/>
              <a:t>8/22/14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77200" cy="990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77724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4267200"/>
            <a:ext cx="77724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6"/>
          <p:cNvSpPr>
            <a:spLocks noGrp="1" noChangeArrowheads="1"/>
          </p:cNvSpPr>
          <p:nvPr>
            <p:ph type="dt" sz="half" idx="10"/>
          </p:nvPr>
        </p:nvSpPr>
        <p:spPr>
          <a:ln/>
        </p:spPr>
        <p:txBody>
          <a:bodyPr/>
          <a:lstStyle>
            <a:lvl1pPr>
              <a:defRPr/>
            </a:lvl1pPr>
          </a:lstStyle>
          <a:p>
            <a:pPr>
              <a:defRPr/>
            </a:pPr>
            <a:r>
              <a:rPr lang="en-US"/>
              <a:t>Prasad</a:t>
            </a:r>
          </a:p>
        </p:txBody>
      </p:sp>
      <p:sp>
        <p:nvSpPr>
          <p:cNvPr id="6" name="Rectangle 17"/>
          <p:cNvSpPr>
            <a:spLocks noGrp="1" noChangeArrowheads="1"/>
          </p:cNvSpPr>
          <p:nvPr>
            <p:ph type="ftr" sz="quarter" idx="11"/>
          </p:nvPr>
        </p:nvSpPr>
        <p:spPr>
          <a:ln/>
        </p:spPr>
        <p:txBody>
          <a:bodyPr/>
          <a:lstStyle>
            <a:lvl1pPr>
              <a:defRPr/>
            </a:lvl1pPr>
          </a:lstStyle>
          <a:p>
            <a:pPr>
              <a:defRPr/>
            </a:pPr>
            <a:r>
              <a:rPr lang="en-US"/>
              <a:t>L13NaiveBayesClassify</a:t>
            </a:r>
          </a:p>
        </p:txBody>
      </p:sp>
      <p:sp>
        <p:nvSpPr>
          <p:cNvPr id="7" name="Rectangle 18"/>
          <p:cNvSpPr>
            <a:spLocks noGrp="1" noChangeArrowheads="1"/>
          </p:cNvSpPr>
          <p:nvPr>
            <p:ph type="sldNum" sz="quarter" idx="12"/>
          </p:nvPr>
        </p:nvSpPr>
        <p:spPr>
          <a:ln/>
        </p:spPr>
        <p:txBody>
          <a:bodyPr/>
          <a:lstStyle>
            <a:lvl1pPr>
              <a:defRPr/>
            </a:lvl1pPr>
          </a:lstStyle>
          <a:p>
            <a:fld id="{1B78FD58-1436-0340-AD51-0467C6109800}" type="slidenum">
              <a:rPr lang="en-US"/>
              <a:pPr/>
              <a:t>‹#›</a:t>
            </a:fld>
            <a:endParaRPr lang="en-US"/>
          </a:p>
        </p:txBody>
      </p:sp>
    </p:spTree>
    <p:extLst>
      <p:ext uri="{BB962C8B-B14F-4D97-AF65-F5344CB8AC3E}">
        <p14:creationId xmlns:p14="http://schemas.microsoft.com/office/powerpoint/2010/main" val="535897468"/>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pPr/>
              <a:t>8/22/14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pPr/>
              <a:t>8/22/14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pPr/>
              <a:t>8/22/14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pPr/>
              <a:t>8/22/14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6DD0FD-55B0-48C4-8AF2-8A69533EDFC3}" type="slidenum">
              <a:rPr lang="en-US" smtClean="0"/>
              <a:pPr/>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pPr/>
              <a:t>8/22/14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6DD0FD-55B0-48C4-8AF2-8A69533EDFC3}" type="slidenum">
              <a:rPr lang="en-US" smtClean="0"/>
              <a:pPr/>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pPr/>
              <a:t>8/22/14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pPr/>
              <a:t>8/22/14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pPr/>
              <a:t>8/22/14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pPr/>
              <a:t>8/22/14</a:t>
            </a:fld>
            <a:endParaRPr lang="en-US"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oleObject" Target="../embeddings/oleObject1.bin"/><Relationship Id="rId5" Type="http://schemas.openxmlformats.org/officeDocument/2006/relationships/image" Target="../media/image5.wmf"/><Relationship Id="rId6" Type="http://schemas.openxmlformats.org/officeDocument/2006/relationships/oleObject" Target="../embeddings/oleObject2.bin"/><Relationship Id="rId7" Type="http://schemas.openxmlformats.org/officeDocument/2006/relationships/image" Target="../media/image6.wmf"/><Relationship Id="rId8" Type="http://schemas.openxmlformats.org/officeDocument/2006/relationships/oleObject" Target="../embeddings/oleObject3.bin"/><Relationship Id="rId9" Type="http://schemas.openxmlformats.org/officeDocument/2006/relationships/image" Target="../media/image7.wmf"/><Relationship Id="rId10" Type="http://schemas.openxmlformats.org/officeDocument/2006/relationships/oleObject" Target="../embeddings/oleObject4.bin"/><Relationship Id="rId11" Type="http://schemas.openxmlformats.org/officeDocument/2006/relationships/image" Target="../media/image8.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5.bin"/><Relationship Id="rId5" Type="http://schemas.openxmlformats.org/officeDocument/2006/relationships/image" Target="../media/image9.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image" Target="../media/image10.wmf"/><Relationship Id="rId5" Type="http://schemas.openxmlformats.org/officeDocument/2006/relationships/oleObject" Target="../embeddings/oleObject7.bin"/><Relationship Id="rId6" Type="http://schemas.openxmlformats.org/officeDocument/2006/relationships/image" Target="../media/image11.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8.bin"/><Relationship Id="rId5" Type="http://schemas.openxmlformats.org/officeDocument/2006/relationships/image" Target="../media/image12.wmf"/><Relationship Id="rId6" Type="http://schemas.openxmlformats.org/officeDocument/2006/relationships/oleObject" Target="../embeddings/oleObject9.bin"/><Relationship Id="rId7" Type="http://schemas.openxmlformats.org/officeDocument/2006/relationships/image" Target="../media/image13.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10.bin"/><Relationship Id="rId5" Type="http://schemas.openxmlformats.org/officeDocument/2006/relationships/image" Target="../media/image14.emf"/><Relationship Id="rId6" Type="http://schemas.openxmlformats.org/officeDocument/2006/relationships/oleObject" Target="../embeddings/oleObject11.bin"/><Relationship Id="rId7" Type="http://schemas.openxmlformats.org/officeDocument/2006/relationships/image" Target="../media/image15.wmf"/><Relationship Id="rId8" Type="http://schemas.openxmlformats.org/officeDocument/2006/relationships/oleObject" Target="../embeddings/oleObject12.bin"/><Relationship Id="rId9" Type="http://schemas.openxmlformats.org/officeDocument/2006/relationships/image" Target="../media/image16.wmf"/><Relationship Id="rId1" Type="http://schemas.openxmlformats.org/officeDocument/2006/relationships/vmlDrawing" Target="../drawings/vmlDrawing5.vml"/><Relationship Id="rId2"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13.bin"/><Relationship Id="rId5" Type="http://schemas.openxmlformats.org/officeDocument/2006/relationships/image" Target="../media/image17.wmf"/><Relationship Id="rId6" Type="http://schemas.openxmlformats.org/officeDocument/2006/relationships/oleObject" Target="../embeddings/oleObject14.bin"/><Relationship Id="rId7" Type="http://schemas.openxmlformats.org/officeDocument/2006/relationships/image" Target="../media/image18.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15.bin"/><Relationship Id="rId5" Type="http://schemas.openxmlformats.org/officeDocument/2006/relationships/image" Target="../media/image19.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6.bin"/><Relationship Id="rId4" Type="http://schemas.openxmlformats.org/officeDocument/2006/relationships/image" Target="../media/image20.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7.bin"/><Relationship Id="rId4" Type="http://schemas.openxmlformats.org/officeDocument/2006/relationships/image" Target="../media/image21.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5.png"/><Relationship Id="rId3" Type="http://schemas.openxmlformats.org/officeDocument/2006/relationships/image" Target="../media/image2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7.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research.ijcaonline.org/volume68/number17/pxc3887301.pdf" TargetMode="External"/><Relationship Id="rId4" Type="http://schemas.openxmlformats.org/officeDocument/2006/relationships/hyperlink" Target="http://blog.datumbox.com/machine-learning-tutorial-the-naive-bayes-text-classifier/" TargetMode="External"/><Relationship Id="rId1" Type="http://schemas.openxmlformats.org/officeDocument/2006/relationships/slideLayout" Target="../slideLayouts/slideLayout2.xml"/><Relationship Id="rId2" Type="http://schemas.openxmlformats.org/officeDocument/2006/relationships/hyperlink" Target="http://web.stanford.edu/class/cs124/lec/naivebayes.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Naïve Bayesian</a:t>
            </a:r>
            <a:endParaRPr lang="en-US" dirty="0"/>
          </a:p>
        </p:txBody>
      </p:sp>
      <p:sp>
        <p:nvSpPr>
          <p:cNvPr id="3" name="Subtitle 2"/>
          <p:cNvSpPr>
            <a:spLocks noGrp="1"/>
          </p:cNvSpPr>
          <p:nvPr>
            <p:ph type="subTitle" idx="1"/>
          </p:nvPr>
        </p:nvSpPr>
        <p:spPr/>
        <p:txBody>
          <a:bodyPr/>
          <a:lstStyle/>
          <a:p>
            <a:r>
              <a:rPr lang="en-US" dirty="0" smtClean="0"/>
              <a:t>How to classify reading passages into predefined categories</a:t>
            </a:r>
          </a:p>
          <a:p>
            <a:endParaRPr lang="en-US" dirty="0"/>
          </a:p>
          <a:p>
            <a:r>
              <a:rPr lang="en-US" dirty="0" smtClean="0"/>
              <a:t>ASH</a:t>
            </a:r>
            <a:endParaRPr lang="en-US" dirty="0"/>
          </a:p>
        </p:txBody>
      </p:sp>
    </p:spTree>
    <p:extLst>
      <p:ext uri="{BB962C8B-B14F-4D97-AF65-F5344CB8AC3E}">
        <p14:creationId xmlns:p14="http://schemas.microsoft.com/office/powerpoint/2010/main" val="312390098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It is less computationally intensive and requires a small amount of training time</a:t>
            </a:r>
            <a:r>
              <a:rPr lang="en-US" dirty="0" smtClean="0"/>
              <a:t>.</a:t>
            </a:r>
          </a:p>
          <a:p>
            <a:r>
              <a:rPr lang="en-US" dirty="0" smtClean="0"/>
              <a:t>When you have limited resources in terms of CPU and Memory.</a:t>
            </a:r>
          </a:p>
          <a:p>
            <a:r>
              <a:rPr lang="en-US" dirty="0" smtClean="0"/>
              <a:t>Moreover, when the training time is a crucial factor.</a:t>
            </a:r>
          </a:p>
          <a:p>
            <a:r>
              <a:rPr lang="en-US" dirty="0" smtClean="0"/>
              <a:t>Keep in mind that the Naïve Bayes classifier is used as a baseline in many researches.</a:t>
            </a:r>
            <a:endParaRPr lang="en-US" dirty="0"/>
          </a:p>
        </p:txBody>
      </p:sp>
      <p:sp>
        <p:nvSpPr>
          <p:cNvPr id="3" name="Title 2"/>
          <p:cNvSpPr>
            <a:spLocks noGrp="1"/>
          </p:cNvSpPr>
          <p:nvPr>
            <p:ph type="title"/>
          </p:nvPr>
        </p:nvSpPr>
        <p:spPr/>
        <p:txBody>
          <a:bodyPr/>
          <a:lstStyle/>
          <a:p>
            <a:r>
              <a:rPr lang="en-US" sz="4800" dirty="0" smtClean="0"/>
              <a:t>When to use the Naïve Bayes Text Classifier?</a:t>
            </a:r>
            <a:endParaRPr lang="en-US" sz="4800" dirty="0"/>
          </a:p>
        </p:txBody>
      </p:sp>
    </p:spTree>
    <p:extLst>
      <p:ext uri="{BB962C8B-B14F-4D97-AF65-F5344CB8AC3E}">
        <p14:creationId xmlns:p14="http://schemas.microsoft.com/office/powerpoint/2010/main" val="301428650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For a document </a:t>
            </a:r>
            <a:r>
              <a:rPr lang="en-US" b="1" dirty="0" smtClean="0">
                <a:solidFill>
                  <a:srgbClr val="FF0000"/>
                </a:solidFill>
              </a:rPr>
              <a:t>d</a:t>
            </a:r>
            <a:r>
              <a:rPr lang="en-US" dirty="0" smtClean="0"/>
              <a:t> and a class </a:t>
            </a:r>
            <a:r>
              <a:rPr lang="en-US" b="1" dirty="0" smtClean="0">
                <a:solidFill>
                  <a:srgbClr val="FF0000"/>
                </a:solidFill>
              </a:rPr>
              <a:t>c</a:t>
            </a:r>
          </a:p>
          <a:p>
            <a:endParaRPr lang="en-US" b="1" dirty="0">
              <a:solidFill>
                <a:srgbClr val="FF0000"/>
              </a:solidFill>
            </a:endParaRPr>
          </a:p>
        </p:txBody>
      </p:sp>
      <p:sp>
        <p:nvSpPr>
          <p:cNvPr id="3" name="Title 2"/>
          <p:cNvSpPr>
            <a:spLocks noGrp="1"/>
          </p:cNvSpPr>
          <p:nvPr>
            <p:ph type="title"/>
          </p:nvPr>
        </p:nvSpPr>
        <p:spPr/>
        <p:txBody>
          <a:bodyPr/>
          <a:lstStyle/>
          <a:p>
            <a:r>
              <a:rPr lang="en-US" sz="4400" b="1" dirty="0" smtClean="0"/>
              <a:t>Bayes’ Rule Applied to Documents and Classes</a:t>
            </a:r>
            <a:endParaRPr lang="en-US" sz="4400" b="1" dirty="0"/>
          </a:p>
        </p:txBody>
      </p:sp>
      <p:pic>
        <p:nvPicPr>
          <p:cNvPr id="4" name="Picture 3" descr="Screen Shot 2014-08-21 at 11.35.52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530" y="2932016"/>
            <a:ext cx="6197600" cy="2794000"/>
          </a:xfrm>
          <a:prstGeom prst="rect">
            <a:avLst/>
          </a:prstGeom>
        </p:spPr>
      </p:pic>
    </p:spTree>
    <p:extLst>
      <p:ext uri="{BB962C8B-B14F-4D97-AF65-F5344CB8AC3E}">
        <p14:creationId xmlns:p14="http://schemas.microsoft.com/office/powerpoint/2010/main" val="163825644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Naive Bayes Classifiers</a:t>
            </a:r>
          </a:p>
        </p:txBody>
      </p:sp>
      <p:sp>
        <p:nvSpPr>
          <p:cNvPr id="19459" name="Rectangle 3"/>
          <p:cNvSpPr>
            <a:spLocks noGrp="1" noChangeArrowheads="1"/>
          </p:cNvSpPr>
          <p:nvPr>
            <p:ph type="body" idx="1"/>
          </p:nvPr>
        </p:nvSpPr>
        <p:spPr>
          <a:xfrm>
            <a:off x="672353" y="1942862"/>
            <a:ext cx="7772400" cy="1179512"/>
          </a:xfrm>
        </p:spPr>
        <p:txBody>
          <a:bodyPr/>
          <a:lstStyle/>
          <a:p>
            <a:pPr eaLnBrk="1" hangingPunct="1">
              <a:lnSpc>
                <a:spcPct val="115000"/>
              </a:lnSpc>
              <a:buFont typeface="Wingdings" charset="0"/>
              <a:buNone/>
            </a:pPr>
            <a:r>
              <a:rPr lang="en-US" sz="2200" i="1" dirty="0">
                <a:latin typeface="Arial" charset="0"/>
                <a:ea typeface="ＭＳ Ｐゴシック" charset="0"/>
                <a:cs typeface="ＭＳ Ｐゴシック" charset="0"/>
              </a:rPr>
              <a:t>Task</a:t>
            </a:r>
            <a:r>
              <a:rPr lang="en-US" sz="2200" dirty="0">
                <a:latin typeface="Arial" charset="0"/>
                <a:ea typeface="ＭＳ Ｐゴシック" charset="0"/>
                <a:cs typeface="ＭＳ Ｐゴシック" charset="0"/>
              </a:rPr>
              <a:t>: Classify a new instance </a:t>
            </a:r>
            <a:r>
              <a:rPr lang="en-US" sz="2200" i="1" dirty="0">
                <a:latin typeface="Arial" charset="0"/>
                <a:ea typeface="ＭＳ Ｐゴシック" charset="0"/>
                <a:cs typeface="ＭＳ Ｐゴシック" charset="0"/>
              </a:rPr>
              <a:t>D </a:t>
            </a:r>
            <a:r>
              <a:rPr lang="en-US" sz="2200" dirty="0">
                <a:latin typeface="Arial" charset="0"/>
                <a:ea typeface="ＭＳ Ｐゴシック" charset="0"/>
                <a:cs typeface="ＭＳ Ｐゴシック" charset="0"/>
              </a:rPr>
              <a:t>based on a tuple of attribute values                                  into one of the classes </a:t>
            </a:r>
            <a:r>
              <a:rPr lang="en-US" sz="2200" i="1" dirty="0">
                <a:latin typeface="Arial" charset="0"/>
                <a:ea typeface="ＭＳ Ｐゴシック" charset="0"/>
                <a:cs typeface="ＭＳ Ｐゴシック" charset="0"/>
              </a:rPr>
              <a:t>c</a:t>
            </a:r>
            <a:r>
              <a:rPr lang="en-US" sz="2200" i="1" baseline="-25000" dirty="0">
                <a:latin typeface="Arial" charset="0"/>
                <a:ea typeface="ＭＳ Ｐゴシック" charset="0"/>
                <a:cs typeface="ＭＳ Ｐゴシック" charset="0"/>
              </a:rPr>
              <a:t>j</a:t>
            </a:r>
            <a:r>
              <a:rPr lang="en-US" sz="2200" dirty="0">
                <a:latin typeface="Arial" charset="0"/>
                <a:ea typeface="ＭＳ Ｐゴシック" charset="0"/>
                <a:cs typeface="ＭＳ Ｐゴシック" charset="0"/>
              </a:rPr>
              <a:t> </a:t>
            </a:r>
            <a:r>
              <a:rPr lang="en-US" sz="2200" dirty="0">
                <a:latin typeface="Arial" charset="0"/>
                <a:ea typeface="ＭＳ Ｐゴシック" charset="0"/>
                <a:cs typeface="ＭＳ Ｐゴシック" charset="0"/>
                <a:sym typeface="Symbol" charset="0"/>
              </a:rPr>
              <a:t> </a:t>
            </a:r>
            <a:r>
              <a:rPr lang="en-US" sz="2200" i="1" dirty="0">
                <a:latin typeface="Arial" charset="0"/>
                <a:ea typeface="ＭＳ Ｐゴシック" charset="0"/>
                <a:cs typeface="ＭＳ Ｐゴシック" charset="0"/>
                <a:sym typeface="Symbol" charset="0"/>
              </a:rPr>
              <a:t>C</a:t>
            </a:r>
          </a:p>
        </p:txBody>
      </p:sp>
      <p:graphicFrame>
        <p:nvGraphicFramePr>
          <p:cNvPr id="19460" name="Object 2"/>
          <p:cNvGraphicFramePr>
            <a:graphicFrameLocks noChangeAspect="1"/>
          </p:cNvGraphicFramePr>
          <p:nvPr>
            <p:extLst>
              <p:ext uri="{D42A27DB-BD31-4B8C-83A1-F6EECF244321}">
                <p14:modId xmlns:p14="http://schemas.microsoft.com/office/powerpoint/2010/main" val="1285402471"/>
              </p:ext>
            </p:extLst>
          </p:nvPr>
        </p:nvGraphicFramePr>
        <p:xfrm>
          <a:off x="2057400" y="2287588"/>
          <a:ext cx="2374900" cy="531812"/>
        </p:xfrm>
        <a:graphic>
          <a:graphicData uri="http://schemas.openxmlformats.org/presentationml/2006/ole">
            <mc:AlternateContent xmlns:mc="http://schemas.openxmlformats.org/markup-compatibility/2006">
              <mc:Choice xmlns:v="urn:schemas-microsoft-com:vml" Requires="v">
                <p:oleObj spid="_x0000_s59500" name="Microsoft Equation 3.0" r:id="rId4" imgW="1129810" imgH="253890" progId="Equation.3">
                  <p:embed/>
                </p:oleObj>
              </mc:Choice>
              <mc:Fallback>
                <p:oleObj name="Microsoft Equation 3.0" r:id="rId4" imgW="1129810" imgH="25389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2287588"/>
                        <a:ext cx="2374900" cy="531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9461" name="Object 3"/>
          <p:cNvGraphicFramePr>
            <a:graphicFrameLocks noChangeAspect="1"/>
          </p:cNvGraphicFramePr>
          <p:nvPr>
            <p:extLst>
              <p:ext uri="{D42A27DB-BD31-4B8C-83A1-F6EECF244321}">
                <p14:modId xmlns:p14="http://schemas.microsoft.com/office/powerpoint/2010/main" val="2124076547"/>
              </p:ext>
            </p:extLst>
          </p:nvPr>
        </p:nvGraphicFramePr>
        <p:xfrm>
          <a:off x="2057400" y="2917521"/>
          <a:ext cx="4437063" cy="730250"/>
        </p:xfrm>
        <a:graphic>
          <a:graphicData uri="http://schemas.openxmlformats.org/presentationml/2006/ole">
            <mc:AlternateContent xmlns:mc="http://schemas.openxmlformats.org/markup-compatibility/2006">
              <mc:Choice xmlns:v="urn:schemas-microsoft-com:vml" Requires="v">
                <p:oleObj spid="_x0000_s59501" name="Equation" r:id="rId6" imgW="2070100" imgH="342900" progId="Equation.3">
                  <p:embed/>
                </p:oleObj>
              </mc:Choice>
              <mc:Fallback>
                <p:oleObj name="Equation" r:id="rId6" imgW="2070100" imgH="3429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7400" y="2917521"/>
                        <a:ext cx="4437063" cy="730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9462" name="Object 4"/>
          <p:cNvGraphicFramePr>
            <a:graphicFrameLocks noChangeAspect="1"/>
          </p:cNvGraphicFramePr>
          <p:nvPr/>
        </p:nvGraphicFramePr>
        <p:xfrm>
          <a:off x="2743200" y="3581400"/>
          <a:ext cx="4573588" cy="976313"/>
        </p:xfrm>
        <a:graphic>
          <a:graphicData uri="http://schemas.openxmlformats.org/presentationml/2006/ole">
            <mc:AlternateContent xmlns:mc="http://schemas.openxmlformats.org/markup-compatibility/2006">
              <mc:Choice xmlns:v="urn:schemas-microsoft-com:vml" Requires="v">
                <p:oleObj spid="_x0000_s59502" name="Equation" r:id="rId8" imgW="2133600" imgH="457200" progId="Equation.3">
                  <p:embed/>
                </p:oleObj>
              </mc:Choice>
              <mc:Fallback>
                <p:oleObj name="Equation" r:id="rId8" imgW="2133600" imgH="4572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43200" y="3581400"/>
                        <a:ext cx="4573588" cy="976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9463" name="Object 5"/>
          <p:cNvGraphicFramePr>
            <a:graphicFrameLocks noChangeAspect="1"/>
          </p:cNvGraphicFramePr>
          <p:nvPr>
            <p:extLst>
              <p:ext uri="{D42A27DB-BD31-4B8C-83A1-F6EECF244321}">
                <p14:modId xmlns:p14="http://schemas.microsoft.com/office/powerpoint/2010/main" val="1867190206"/>
              </p:ext>
            </p:extLst>
          </p:nvPr>
        </p:nvGraphicFramePr>
        <p:xfrm>
          <a:off x="2819400" y="4829325"/>
          <a:ext cx="4516438" cy="730250"/>
        </p:xfrm>
        <a:graphic>
          <a:graphicData uri="http://schemas.openxmlformats.org/presentationml/2006/ole">
            <mc:AlternateContent xmlns:mc="http://schemas.openxmlformats.org/markup-compatibility/2006">
              <mc:Choice xmlns:v="urn:schemas-microsoft-com:vml" Requires="v">
                <p:oleObj spid="_x0000_s59503" name="Equation" r:id="rId10" imgW="2108200" imgH="342900" progId="Equation.3">
                  <p:embed/>
                </p:oleObj>
              </mc:Choice>
              <mc:Fallback>
                <p:oleObj name="Equation" r:id="rId10" imgW="2108200" imgH="3429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19400" y="4829325"/>
                        <a:ext cx="4516438" cy="730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9465" name="Slide Number Placeholder 8"/>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BBEFB55-CA29-8E4A-A57D-CE70FAACB859}" type="slidenum">
              <a:rPr lang="en-US" sz="1400">
                <a:latin typeface="Times New Roman" charset="0"/>
              </a:rPr>
              <a:pPr eaLnBrk="1" hangingPunct="1"/>
              <a:t>12</a:t>
            </a:fld>
            <a:endParaRPr lang="en-US" sz="1400">
              <a:latin typeface="Times New Roman" charset="0"/>
            </a:endParaRPr>
          </a:p>
        </p:txBody>
      </p:sp>
      <p:sp>
        <p:nvSpPr>
          <p:cNvPr id="19467" name="Rectangle 2"/>
          <p:cNvSpPr>
            <a:spLocks noChangeArrowheads="1"/>
          </p:cNvSpPr>
          <p:nvPr/>
        </p:nvSpPr>
        <p:spPr bwMode="auto">
          <a:xfrm>
            <a:off x="1600200" y="5699479"/>
            <a:ext cx="5562600" cy="461963"/>
          </a:xfrm>
          <a:prstGeom prst="rect">
            <a:avLst/>
          </a:prstGeom>
          <a:noFill/>
          <a:ln w="9525">
            <a:solidFill>
              <a:srgbClr val="A40508"/>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r>
              <a:rPr lang="en-US" dirty="0"/>
              <a:t>MAP = Maximum </a:t>
            </a:r>
            <a:r>
              <a:rPr lang="en-US" dirty="0" err="1"/>
              <a:t>Aposteriori</a:t>
            </a:r>
            <a:r>
              <a:rPr lang="en-US" dirty="0"/>
              <a:t> Probability </a:t>
            </a:r>
          </a:p>
        </p:txBody>
      </p:sp>
    </p:spTree>
    <p:extLst>
      <p:ext uri="{BB962C8B-B14F-4D97-AF65-F5344CB8AC3E}">
        <p14:creationId xmlns:p14="http://schemas.microsoft.com/office/powerpoint/2010/main" val="1836573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4400" dirty="0">
                <a:latin typeface="Arial" charset="0"/>
                <a:ea typeface="ＭＳ Ｐゴシック" charset="0"/>
                <a:cs typeface="ＭＳ Ｐゴシック" charset="0"/>
              </a:rPr>
              <a:t>Underflow Prevention: log space</a:t>
            </a:r>
          </a:p>
        </p:txBody>
      </p:sp>
      <p:sp>
        <p:nvSpPr>
          <p:cNvPr id="37891" name="Rectangle 3"/>
          <p:cNvSpPr>
            <a:spLocks noGrp="1" noChangeArrowheads="1"/>
          </p:cNvSpPr>
          <p:nvPr>
            <p:ph type="body" idx="1"/>
          </p:nvPr>
        </p:nvSpPr>
        <p:spPr/>
        <p:txBody>
          <a:bodyPr>
            <a:normAutofit/>
          </a:bodyPr>
          <a:lstStyle/>
          <a:p>
            <a:pPr eaLnBrk="1" hangingPunct="1"/>
            <a:r>
              <a:rPr lang="en-US" sz="2200" dirty="0">
                <a:ea typeface="ＭＳ Ｐゴシック" charset="0"/>
                <a:cs typeface="ＭＳ Ｐゴシック" charset="0"/>
              </a:rPr>
              <a:t>Multiplying lots of probabilities, which are between 0 and 1, can result in floating-point underflow</a:t>
            </a:r>
            <a:r>
              <a:rPr lang="en-US" sz="2200" dirty="0" smtClean="0">
                <a:ea typeface="ＭＳ Ｐゴシック" charset="0"/>
                <a:cs typeface="ＭＳ Ｐゴシック" charset="0"/>
              </a:rPr>
              <a:t>.</a:t>
            </a:r>
          </a:p>
          <a:p>
            <a:pPr eaLnBrk="1" hangingPunct="1"/>
            <a:r>
              <a:rPr lang="en-US" sz="2200" dirty="0" smtClean="0">
                <a:ea typeface="ＭＳ Ｐゴシック" charset="0"/>
                <a:cs typeface="ＭＳ Ｐゴシック" charset="0"/>
              </a:rPr>
              <a:t>It will be rounded to zero, and our analyses will be useless.</a:t>
            </a:r>
            <a:endParaRPr lang="en-US" sz="2200" dirty="0">
              <a:ea typeface="ＭＳ Ｐゴシック" charset="0"/>
              <a:cs typeface="ＭＳ Ｐゴシック" charset="0"/>
            </a:endParaRPr>
          </a:p>
          <a:p>
            <a:pPr eaLnBrk="1" hangingPunct="1"/>
            <a:r>
              <a:rPr lang="en-US" sz="2200" dirty="0" smtClean="0">
                <a:ea typeface="ＭＳ Ｐゴシック" charset="0"/>
                <a:cs typeface="ＭＳ Ｐゴシック" charset="0"/>
              </a:rPr>
              <a:t>Class </a:t>
            </a:r>
            <a:r>
              <a:rPr lang="en-US" sz="2200" dirty="0">
                <a:ea typeface="ＭＳ Ｐゴシック" charset="0"/>
                <a:cs typeface="ＭＳ Ｐゴシック" charset="0"/>
              </a:rPr>
              <a:t>with highest final un-normalized log probability score is still the most probable</a:t>
            </a:r>
            <a:r>
              <a:rPr lang="en-US" sz="2200" dirty="0" smtClean="0">
                <a:ea typeface="ＭＳ Ｐゴシック" charset="0"/>
                <a:cs typeface="ＭＳ Ｐゴシック" charset="0"/>
              </a:rPr>
              <a:t>.</a:t>
            </a:r>
            <a:endParaRPr lang="en-US" sz="2200" dirty="0">
              <a:ea typeface="ＭＳ Ｐゴシック" charset="0"/>
              <a:cs typeface="ＭＳ Ｐゴシック" charset="0"/>
            </a:endParaRPr>
          </a:p>
          <a:p>
            <a:pPr eaLnBrk="1" hangingPunct="1"/>
            <a:r>
              <a:rPr lang="en-US" sz="2200" dirty="0">
                <a:ea typeface="ＭＳ Ｐゴシック" charset="0"/>
                <a:cs typeface="ＭＳ Ｐゴシック" charset="0"/>
              </a:rPr>
              <a:t>Note that model is </a:t>
            </a:r>
            <a:r>
              <a:rPr lang="en-US" sz="2200" dirty="0" smtClean="0">
                <a:ea typeface="ＭＳ Ｐゴシック" charset="0"/>
                <a:cs typeface="ＭＳ Ｐゴシック" charset="0"/>
              </a:rPr>
              <a:t>just </a:t>
            </a:r>
            <a:r>
              <a:rPr lang="en-US" sz="2200" dirty="0">
                <a:ea typeface="ＭＳ Ｐゴシック" charset="0"/>
                <a:cs typeface="ＭＳ Ｐゴシック" charset="0"/>
              </a:rPr>
              <a:t>max of sum of </a:t>
            </a:r>
            <a:r>
              <a:rPr lang="en-US" sz="2200" dirty="0" smtClean="0">
                <a:ea typeface="ＭＳ Ｐゴシック" charset="0"/>
                <a:cs typeface="ＭＳ Ｐゴシック" charset="0"/>
              </a:rPr>
              <a:t>weight</a:t>
            </a:r>
            <a:endParaRPr lang="en-US" sz="2200" dirty="0">
              <a:ea typeface="ＭＳ Ｐゴシック" charset="0"/>
              <a:cs typeface="ＭＳ Ｐゴシック" charset="0"/>
            </a:endParaRPr>
          </a:p>
        </p:txBody>
      </p:sp>
      <p:graphicFrame>
        <p:nvGraphicFramePr>
          <p:cNvPr id="37892" name="Object 2"/>
          <p:cNvGraphicFramePr>
            <a:graphicFrameLocks noChangeAspect="1"/>
          </p:cNvGraphicFramePr>
          <p:nvPr>
            <p:extLst>
              <p:ext uri="{D42A27DB-BD31-4B8C-83A1-F6EECF244321}">
                <p14:modId xmlns:p14="http://schemas.microsoft.com/office/powerpoint/2010/main" val="2078036889"/>
              </p:ext>
            </p:extLst>
          </p:nvPr>
        </p:nvGraphicFramePr>
        <p:xfrm>
          <a:off x="838200" y="4911182"/>
          <a:ext cx="7405688" cy="996950"/>
        </p:xfrm>
        <a:graphic>
          <a:graphicData uri="http://schemas.openxmlformats.org/presentationml/2006/ole">
            <mc:AlternateContent xmlns:mc="http://schemas.openxmlformats.org/markup-compatibility/2006">
              <mc:Choice xmlns:v="urn:schemas-microsoft-com:vml" Requires="v">
                <p:oleObj spid="_x0000_s92191" name="Equation" r:id="rId4" imgW="2628900" imgH="355600" progId="Equation.3">
                  <p:embed/>
                </p:oleObj>
              </mc:Choice>
              <mc:Fallback>
                <p:oleObj name="Equation" r:id="rId4" imgW="2628900" imgH="355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4911182"/>
                        <a:ext cx="7405688" cy="996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378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9799CA8-9CCD-5540-B878-4CC920484C50}" type="slidenum">
              <a:rPr lang="en-US" sz="1400">
                <a:latin typeface="Times New Roman" charset="0"/>
              </a:rPr>
              <a:pPr eaLnBrk="1" hangingPunct="1"/>
              <a:t>13</a:t>
            </a:fld>
            <a:endParaRPr lang="en-US" sz="1400">
              <a:latin typeface="Times New Roman" charset="0"/>
            </a:endParaRPr>
          </a:p>
        </p:txBody>
      </p:sp>
    </p:spTree>
    <p:extLst>
      <p:ext uri="{BB962C8B-B14F-4D97-AF65-F5344CB8AC3E}">
        <p14:creationId xmlns:p14="http://schemas.microsoft.com/office/powerpoint/2010/main" val="1715546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9"/>
          <p:cNvSpPr>
            <a:spLocks noGrp="1" noChangeArrowheads="1"/>
          </p:cNvSpPr>
          <p:nvPr>
            <p:ph type="title"/>
          </p:nvPr>
        </p:nvSpPr>
        <p:spPr/>
        <p:txBody>
          <a:bodyPr/>
          <a:lstStyle/>
          <a:p>
            <a:pPr eaLnBrk="1" hangingPunct="1"/>
            <a:r>
              <a:rPr lang="en-US" sz="4800" dirty="0">
                <a:latin typeface="Arial" charset="0"/>
                <a:ea typeface="ＭＳ Ｐゴシック" charset="0"/>
                <a:cs typeface="ＭＳ Ｐゴシック" charset="0"/>
              </a:rPr>
              <a:t>The Naïve Bayes Classifier</a:t>
            </a:r>
          </a:p>
        </p:txBody>
      </p:sp>
      <p:sp>
        <p:nvSpPr>
          <p:cNvPr id="21508" name="Rectangle 20"/>
          <p:cNvSpPr>
            <a:spLocks noGrp="1" noChangeArrowheads="1"/>
          </p:cNvSpPr>
          <p:nvPr>
            <p:ph type="body" idx="1"/>
          </p:nvPr>
        </p:nvSpPr>
        <p:spPr>
          <a:xfrm>
            <a:off x="906768" y="2229644"/>
            <a:ext cx="7377112" cy="2849562"/>
          </a:xfrm>
        </p:spPr>
        <p:txBody>
          <a:bodyPr>
            <a:normAutofit fontScale="92500" lnSpcReduction="10000"/>
          </a:bodyPr>
          <a:lstStyle/>
          <a:p>
            <a:pPr eaLnBrk="1" hangingPunct="1"/>
            <a:r>
              <a:rPr lang="en-US" b="1" dirty="0" smtClean="0">
                <a:solidFill>
                  <a:srgbClr val="873624"/>
                </a:solidFill>
                <a:latin typeface="Arial" charset="0"/>
                <a:ea typeface="ＭＳ Ｐゴシック" charset="0"/>
                <a:cs typeface="ＭＳ Ｐゴシック" charset="0"/>
              </a:rPr>
              <a:t>1) Conditional </a:t>
            </a:r>
            <a:r>
              <a:rPr lang="en-US" b="1" dirty="0">
                <a:solidFill>
                  <a:srgbClr val="873624"/>
                </a:solidFill>
                <a:latin typeface="Arial" charset="0"/>
                <a:ea typeface="ＭＳ Ｐゴシック" charset="0"/>
                <a:cs typeface="ＭＳ Ｐゴシック" charset="0"/>
              </a:rPr>
              <a:t>Independence Assumption:</a:t>
            </a:r>
            <a:r>
              <a:rPr lang="en-US" dirty="0">
                <a:solidFill>
                  <a:srgbClr val="873624"/>
                </a:solidFill>
                <a:latin typeface="Arial" charset="0"/>
                <a:ea typeface="ＭＳ Ｐゴシック" charset="0"/>
                <a:cs typeface="ＭＳ Ｐゴシック" charset="0"/>
              </a:rPr>
              <a:t> </a:t>
            </a:r>
            <a:r>
              <a:rPr lang="en-US" dirty="0">
                <a:latin typeface="Arial" charset="0"/>
                <a:ea typeface="ＭＳ Ｐゴシック" charset="0"/>
                <a:cs typeface="ＭＳ Ｐゴシック" charset="0"/>
              </a:rPr>
              <a:t>Features (term presence) are </a:t>
            </a:r>
            <a:r>
              <a:rPr lang="en-US" i="1" dirty="0">
                <a:solidFill>
                  <a:srgbClr val="C00000"/>
                </a:solidFill>
                <a:latin typeface="Arial" charset="0"/>
                <a:ea typeface="ＭＳ Ｐゴシック" charset="0"/>
                <a:cs typeface="ＭＳ Ｐゴシック" charset="0"/>
              </a:rPr>
              <a:t>independent</a:t>
            </a:r>
            <a:r>
              <a:rPr lang="en-US" dirty="0">
                <a:latin typeface="Arial" charset="0"/>
                <a:ea typeface="ＭＳ Ｐゴシック" charset="0"/>
                <a:cs typeface="ＭＳ Ｐゴシック" charset="0"/>
              </a:rPr>
              <a:t> of each other given the class:</a:t>
            </a:r>
          </a:p>
          <a:p>
            <a:pPr eaLnBrk="1" hangingPunct="1"/>
            <a:endParaRPr lang="en-US" dirty="0">
              <a:latin typeface="Arial" charset="0"/>
              <a:ea typeface="ＭＳ Ｐゴシック" charset="0"/>
              <a:cs typeface="ＭＳ Ｐゴシック" charset="0"/>
            </a:endParaRPr>
          </a:p>
          <a:p>
            <a:pPr eaLnBrk="1" hangingPunct="1"/>
            <a:endParaRPr lang="en-US" b="1" dirty="0" smtClean="0">
              <a:solidFill>
                <a:srgbClr val="895D1D"/>
              </a:solidFill>
              <a:latin typeface="Arial" charset="0"/>
              <a:ea typeface="ＭＳ Ｐゴシック" charset="0"/>
              <a:cs typeface="ＭＳ Ｐゴシック" charset="0"/>
            </a:endParaRPr>
          </a:p>
          <a:p>
            <a:pPr eaLnBrk="1" hangingPunct="1"/>
            <a:r>
              <a:rPr lang="en-US" b="1" dirty="0" smtClean="0">
                <a:solidFill>
                  <a:srgbClr val="895D1D"/>
                </a:solidFill>
                <a:latin typeface="Arial" charset="0"/>
                <a:ea typeface="ＭＳ Ｐゴシック" charset="0"/>
                <a:cs typeface="ＭＳ Ｐゴシック" charset="0"/>
              </a:rPr>
              <a:t>2) Position Independence Assumption:</a:t>
            </a:r>
          </a:p>
          <a:p>
            <a:pPr marL="0" indent="0" eaLnBrk="1" hangingPunct="1">
              <a:buNone/>
            </a:pPr>
            <a:r>
              <a:rPr lang="en-US" b="1" dirty="0" smtClean="0">
                <a:solidFill>
                  <a:srgbClr val="895D1D"/>
                </a:solidFill>
                <a:latin typeface="Arial" charset="0"/>
                <a:ea typeface="ＭＳ Ｐゴシック" charset="0"/>
                <a:cs typeface="ＭＳ Ｐゴシック" charset="0"/>
              </a:rPr>
              <a:t>    </a:t>
            </a:r>
            <a:r>
              <a:rPr lang="en-US" dirty="0" smtClean="0">
                <a:solidFill>
                  <a:srgbClr val="000000"/>
                </a:solidFill>
                <a:latin typeface="Arial" charset="0"/>
                <a:ea typeface="ＭＳ Ｐゴシック" charset="0"/>
                <a:cs typeface="ＭＳ Ｐゴシック" charset="0"/>
              </a:rPr>
              <a:t>Word appearance does </a:t>
            </a:r>
            <a:r>
              <a:rPr lang="en-US" dirty="0" smtClean="0">
                <a:solidFill>
                  <a:srgbClr val="FF0000"/>
                </a:solidFill>
                <a:latin typeface="Arial" charset="0"/>
                <a:ea typeface="ＭＳ Ｐゴシック" charset="0"/>
                <a:cs typeface="ＭＳ Ｐゴシック" charset="0"/>
              </a:rPr>
              <a:t>not</a:t>
            </a:r>
            <a:r>
              <a:rPr lang="en-US" dirty="0" smtClean="0">
                <a:solidFill>
                  <a:srgbClr val="000000"/>
                </a:solidFill>
                <a:latin typeface="Arial" charset="0"/>
                <a:ea typeface="ＭＳ Ｐゴシック" charset="0"/>
                <a:cs typeface="ＭＳ Ｐゴシック" charset="0"/>
              </a:rPr>
              <a:t> depend on position</a:t>
            </a:r>
            <a:endParaRPr lang="en-US" b="1" dirty="0" smtClean="0">
              <a:solidFill>
                <a:srgbClr val="895D1D"/>
              </a:solidFill>
              <a:latin typeface="Arial" charset="0"/>
              <a:ea typeface="ＭＳ Ｐゴシック" charset="0"/>
              <a:cs typeface="ＭＳ Ｐゴシック" charset="0"/>
            </a:endParaRPr>
          </a:p>
          <a:p>
            <a:pPr marL="0" indent="0" eaLnBrk="1" hangingPunct="1">
              <a:buNone/>
            </a:pPr>
            <a:r>
              <a:rPr lang="en-US" b="1" dirty="0">
                <a:solidFill>
                  <a:srgbClr val="895D1D"/>
                </a:solidFill>
                <a:latin typeface="Arial" charset="0"/>
                <a:ea typeface="ＭＳ Ｐゴシック" charset="0"/>
                <a:cs typeface="ＭＳ Ｐゴシック" charset="0"/>
              </a:rPr>
              <a:t> </a:t>
            </a:r>
            <a:r>
              <a:rPr lang="en-US" b="1" dirty="0" smtClean="0">
                <a:solidFill>
                  <a:srgbClr val="895D1D"/>
                </a:solidFill>
                <a:latin typeface="Arial" charset="0"/>
                <a:ea typeface="ＭＳ Ｐゴシック" charset="0"/>
                <a:cs typeface="ＭＳ Ｐゴシック" charset="0"/>
              </a:rPr>
              <a:t>   </a:t>
            </a:r>
            <a:endParaRPr lang="en-US" b="1" dirty="0">
              <a:solidFill>
                <a:srgbClr val="895D1D"/>
              </a:solidFill>
              <a:latin typeface="Arial" charset="0"/>
              <a:ea typeface="ＭＳ Ｐゴシック" charset="0"/>
              <a:cs typeface="ＭＳ Ｐゴシック" charset="0"/>
            </a:endParaRPr>
          </a:p>
        </p:txBody>
      </p:sp>
      <p:graphicFrame>
        <p:nvGraphicFramePr>
          <p:cNvPr id="21509" name="Object 2"/>
          <p:cNvGraphicFramePr>
            <a:graphicFrameLocks noChangeAspect="1"/>
          </p:cNvGraphicFramePr>
          <p:nvPr>
            <p:extLst>
              <p:ext uri="{D42A27DB-BD31-4B8C-83A1-F6EECF244321}">
                <p14:modId xmlns:p14="http://schemas.microsoft.com/office/powerpoint/2010/main" val="3463395501"/>
              </p:ext>
            </p:extLst>
          </p:nvPr>
        </p:nvGraphicFramePr>
        <p:xfrm>
          <a:off x="771525" y="3186485"/>
          <a:ext cx="7626350" cy="509588"/>
        </p:xfrm>
        <a:graphic>
          <a:graphicData uri="http://schemas.openxmlformats.org/presentationml/2006/ole">
            <mc:AlternateContent xmlns:mc="http://schemas.openxmlformats.org/markup-compatibility/2006">
              <mc:Choice xmlns:v="urn:schemas-microsoft-com:vml" Requires="v">
                <p:oleObj spid="_x0000_s63539" name="Equation" r:id="rId3" imgW="3403600" imgH="228600" progId="Equation.3">
                  <p:embed/>
                </p:oleObj>
              </mc:Choice>
              <mc:Fallback>
                <p:oleObj name="Equation" r:id="rId3" imgW="34036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1525" y="3186485"/>
                        <a:ext cx="7626350" cy="509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21512" name="Slide Number Placeholder 2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9D07B34-8686-7247-9B2B-910DA44B39AE}" type="slidenum">
              <a:rPr lang="en-US" sz="1400">
                <a:latin typeface="Times New Roman" charset="0"/>
              </a:rPr>
              <a:pPr eaLnBrk="1" hangingPunct="1"/>
              <a:t>14</a:t>
            </a:fld>
            <a:endParaRPr lang="en-US" sz="1400">
              <a:latin typeface="Times New Roman" charset="0"/>
            </a:endParaRPr>
          </a:p>
        </p:txBody>
      </p:sp>
      <p:graphicFrame>
        <p:nvGraphicFramePr>
          <p:cNvPr id="23" name="Object 2"/>
          <p:cNvGraphicFramePr>
            <a:graphicFrameLocks noChangeAspect="1"/>
          </p:cNvGraphicFramePr>
          <p:nvPr>
            <p:extLst>
              <p:ext uri="{D42A27DB-BD31-4B8C-83A1-F6EECF244321}">
                <p14:modId xmlns:p14="http://schemas.microsoft.com/office/powerpoint/2010/main" val="3130933743"/>
              </p:ext>
            </p:extLst>
          </p:nvPr>
        </p:nvGraphicFramePr>
        <p:xfrm>
          <a:off x="1981200" y="4653212"/>
          <a:ext cx="4568825" cy="612775"/>
        </p:xfrm>
        <a:graphic>
          <a:graphicData uri="http://schemas.openxmlformats.org/presentationml/2006/ole">
            <mc:AlternateContent xmlns:mc="http://schemas.openxmlformats.org/markup-compatibility/2006">
              <mc:Choice xmlns:v="urn:schemas-microsoft-com:vml" Requires="v">
                <p:oleObj spid="_x0000_s63540" name="Equation" r:id="rId5" imgW="1790700" imgH="241300" progId="Equation.3">
                  <p:embed/>
                </p:oleObj>
              </mc:Choice>
              <mc:Fallback>
                <p:oleObj name="Equation" r:id="rId5" imgW="1790700" imgH="241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200" y="4653212"/>
                        <a:ext cx="4568825" cy="612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2" name="TextBox 1"/>
          <p:cNvSpPr txBox="1"/>
          <p:nvPr/>
        </p:nvSpPr>
        <p:spPr>
          <a:xfrm>
            <a:off x="3660713" y="5246956"/>
            <a:ext cx="4663807" cy="400110"/>
          </a:xfrm>
          <a:prstGeom prst="rect">
            <a:avLst/>
          </a:prstGeom>
          <a:noFill/>
        </p:spPr>
        <p:txBody>
          <a:bodyPr wrap="none" rtlCol="0">
            <a:spAutoFit/>
          </a:bodyPr>
          <a:lstStyle/>
          <a:p>
            <a:r>
              <a:rPr lang="en-US" sz="2000" dirty="0" smtClean="0"/>
              <a:t>For all positions </a:t>
            </a:r>
            <a:r>
              <a:rPr lang="en-US" sz="2000" dirty="0" err="1"/>
              <a:t>i</a:t>
            </a:r>
            <a:r>
              <a:rPr lang="en-US" sz="2000" dirty="0" smtClean="0"/>
              <a:t>, j, word w, and class c</a:t>
            </a:r>
            <a:endParaRPr lang="en-US" sz="2000" dirty="0"/>
          </a:p>
        </p:txBody>
      </p:sp>
    </p:spTree>
    <p:extLst>
      <p:ext uri="{BB962C8B-B14F-4D97-AF65-F5344CB8AC3E}">
        <p14:creationId xmlns:p14="http://schemas.microsoft.com/office/powerpoint/2010/main" val="34677688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a:latin typeface="Arial" charset="0"/>
                <a:ea typeface="ＭＳ Ｐゴシック" charset="0"/>
                <a:cs typeface="ＭＳ Ｐゴシック" charset="0"/>
              </a:rPr>
              <a:t>Learning the Model</a:t>
            </a:r>
          </a:p>
        </p:txBody>
      </p:sp>
      <p:sp>
        <p:nvSpPr>
          <p:cNvPr id="22531" name="Rectangle 3"/>
          <p:cNvSpPr>
            <a:spLocks noGrp="1" noChangeArrowheads="1"/>
          </p:cNvSpPr>
          <p:nvPr>
            <p:ph type="body" idx="1"/>
          </p:nvPr>
        </p:nvSpPr>
        <p:spPr>
          <a:xfrm>
            <a:off x="1149350" y="2058672"/>
            <a:ext cx="7035800" cy="1200150"/>
          </a:xfrm>
        </p:spPr>
        <p:txBody>
          <a:bodyPr/>
          <a:lstStyle/>
          <a:p>
            <a:pPr eaLnBrk="1" hangingPunct="1"/>
            <a:r>
              <a:rPr lang="en-US" dirty="0" smtClean="0">
                <a:latin typeface="Arial" charset="0"/>
                <a:ea typeface="ＭＳ Ｐゴシック" charset="0"/>
                <a:cs typeface="ＭＳ Ｐゴシック" charset="0"/>
              </a:rPr>
              <a:t>maximum </a:t>
            </a:r>
            <a:r>
              <a:rPr lang="en-US" dirty="0">
                <a:latin typeface="Arial" charset="0"/>
                <a:ea typeface="ＭＳ Ｐゴシック" charset="0"/>
                <a:cs typeface="ＭＳ Ｐゴシック" charset="0"/>
              </a:rPr>
              <a:t>likelihood estimates</a:t>
            </a:r>
          </a:p>
          <a:p>
            <a:pPr lvl="1" eaLnBrk="1" hangingPunct="1"/>
            <a:r>
              <a:rPr lang="en-US" dirty="0">
                <a:latin typeface="Arial" charset="0"/>
                <a:ea typeface="ＭＳ Ｐゴシック" charset="0"/>
              </a:rPr>
              <a:t>simply use the frequencies in the data</a:t>
            </a:r>
          </a:p>
        </p:txBody>
      </p:sp>
      <p:graphicFrame>
        <p:nvGraphicFramePr>
          <p:cNvPr id="22532" name="Object 2"/>
          <p:cNvGraphicFramePr>
            <a:graphicFrameLocks noChangeAspect="1"/>
          </p:cNvGraphicFramePr>
          <p:nvPr>
            <p:extLst>
              <p:ext uri="{D42A27DB-BD31-4B8C-83A1-F6EECF244321}">
                <p14:modId xmlns:p14="http://schemas.microsoft.com/office/powerpoint/2010/main" val="1444615162"/>
              </p:ext>
            </p:extLst>
          </p:nvPr>
        </p:nvGraphicFramePr>
        <p:xfrm>
          <a:off x="2145033" y="4071839"/>
          <a:ext cx="4435751" cy="1021074"/>
        </p:xfrm>
        <a:graphic>
          <a:graphicData uri="http://schemas.openxmlformats.org/presentationml/2006/ole">
            <mc:AlternateContent xmlns:mc="http://schemas.openxmlformats.org/markup-compatibility/2006">
              <mc:Choice xmlns:v="urn:schemas-microsoft-com:vml" Requires="v">
                <p:oleObj spid="_x0000_s64572" name="Equation" r:id="rId4" imgW="1879600" imgH="469900" progId="Equation.3">
                  <p:embed/>
                </p:oleObj>
              </mc:Choice>
              <mc:Fallback>
                <p:oleObj name="Equation" r:id="rId4" imgW="1879600" imgH="4699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45033" y="4071839"/>
                        <a:ext cx="4435751" cy="1021074"/>
                      </a:xfrm>
                      <a:prstGeom prst="rect">
                        <a:avLst/>
                      </a:prstGeom>
                      <a:noFill/>
                      <a:ln>
                        <a:noFill/>
                      </a:ln>
                      <a:effectLst/>
                    </p:spPr>
                  </p:pic>
                </p:oleObj>
              </mc:Fallback>
            </mc:AlternateContent>
          </a:graphicData>
        </a:graphic>
      </p:graphicFrame>
      <p:graphicFrame>
        <p:nvGraphicFramePr>
          <p:cNvPr id="22534" name="Object 3"/>
          <p:cNvGraphicFramePr>
            <a:graphicFrameLocks noChangeAspect="1"/>
          </p:cNvGraphicFramePr>
          <p:nvPr>
            <p:extLst>
              <p:ext uri="{D42A27DB-BD31-4B8C-83A1-F6EECF244321}">
                <p14:modId xmlns:p14="http://schemas.microsoft.com/office/powerpoint/2010/main" val="2359638332"/>
              </p:ext>
            </p:extLst>
          </p:nvPr>
        </p:nvGraphicFramePr>
        <p:xfrm>
          <a:off x="2685181" y="2954555"/>
          <a:ext cx="2900829" cy="1023652"/>
        </p:xfrm>
        <a:graphic>
          <a:graphicData uri="http://schemas.openxmlformats.org/presentationml/2006/ole">
            <mc:AlternateContent xmlns:mc="http://schemas.openxmlformats.org/markup-compatibility/2006">
              <mc:Choice xmlns:v="urn:schemas-microsoft-com:vml" Requires="v">
                <p:oleObj spid="_x0000_s64573" name="Equation" r:id="rId6" imgW="1180588" imgH="418918" progId="Equation.3">
                  <p:embed/>
                </p:oleObj>
              </mc:Choice>
              <mc:Fallback>
                <p:oleObj name="Equation" r:id="rId6" imgW="1180588" imgH="418918"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85181" y="2954555"/>
                        <a:ext cx="2900829" cy="1023652"/>
                      </a:xfrm>
                      <a:prstGeom prst="rect">
                        <a:avLst/>
                      </a:prstGeom>
                      <a:noFill/>
                      <a:ln>
                        <a:noFill/>
                      </a:ln>
                      <a:effectLst/>
                    </p:spPr>
                  </p:pic>
                </p:oleObj>
              </mc:Fallback>
            </mc:AlternateContent>
          </a:graphicData>
        </a:graphic>
      </p:graphicFrame>
      <p:sp>
        <p:nvSpPr>
          <p:cNvPr id="22537" name="Slide Number Placeholder 2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3F19B9A-DC02-5A4C-AFDA-C19399DA004A}" type="slidenum">
              <a:rPr lang="en-US" sz="1400">
                <a:latin typeface="Times New Roman" charset="0"/>
              </a:rPr>
              <a:pPr eaLnBrk="1" hangingPunct="1"/>
              <a:t>15</a:t>
            </a:fld>
            <a:endParaRPr lang="en-US" sz="1400">
              <a:latin typeface="Times New Roman" charset="0"/>
            </a:endParaRPr>
          </a:p>
        </p:txBody>
      </p:sp>
    </p:spTree>
    <p:extLst>
      <p:ext uri="{BB962C8B-B14F-4D97-AF65-F5344CB8AC3E}">
        <p14:creationId xmlns:p14="http://schemas.microsoft.com/office/powerpoint/2010/main" val="5589175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body" sz="half" idx="2"/>
          </p:nvPr>
        </p:nvSpPr>
        <p:spPr>
          <a:xfrm>
            <a:off x="838200" y="2747963"/>
            <a:ext cx="7772400" cy="2362200"/>
          </a:xfrm>
        </p:spPr>
        <p:txBody>
          <a:bodyPr>
            <a:normAutofit lnSpcReduction="10000"/>
          </a:bodyPr>
          <a:lstStyle/>
          <a:p>
            <a:pPr eaLnBrk="1" hangingPunct="1">
              <a:lnSpc>
                <a:spcPct val="90000"/>
              </a:lnSpc>
            </a:pPr>
            <a:r>
              <a:rPr lang="en-US" sz="2000" dirty="0">
                <a:latin typeface="Arial" charset="0"/>
                <a:ea typeface="ＭＳ Ｐゴシック" charset="0"/>
                <a:cs typeface="ＭＳ Ｐゴシック" charset="0"/>
              </a:rPr>
              <a:t>What </a:t>
            </a:r>
            <a:r>
              <a:rPr lang="en-US" sz="2000" dirty="0" smtClean="0">
                <a:latin typeface="Arial" charset="0"/>
                <a:ea typeface="ＭＳ Ｐゴシック" charset="0"/>
                <a:cs typeface="ＭＳ Ｐゴシック" charset="0"/>
              </a:rPr>
              <a:t>if a particular feature/word does not appear in a particular class?</a:t>
            </a:r>
            <a:endParaRPr lang="en-US" sz="1800" dirty="0">
              <a:latin typeface="Arial" charset="0"/>
              <a:ea typeface="ＭＳ Ｐゴシック" charset="0"/>
            </a:endParaRPr>
          </a:p>
          <a:p>
            <a:pPr eaLnBrk="1" hangingPunct="1">
              <a:lnSpc>
                <a:spcPct val="90000"/>
              </a:lnSpc>
            </a:pPr>
            <a:endParaRPr lang="en-US" sz="1800" dirty="0">
              <a:latin typeface="Arial" charset="0"/>
              <a:ea typeface="ＭＳ Ｐゴシック" charset="0"/>
            </a:endParaRPr>
          </a:p>
          <a:p>
            <a:pPr eaLnBrk="1" hangingPunct="1">
              <a:lnSpc>
                <a:spcPct val="90000"/>
              </a:lnSpc>
            </a:pPr>
            <a:endParaRPr lang="en-US" sz="1800" dirty="0">
              <a:latin typeface="Arial" charset="0"/>
              <a:ea typeface="ＭＳ Ｐゴシック" charset="0"/>
            </a:endParaRPr>
          </a:p>
          <a:p>
            <a:pPr eaLnBrk="1" hangingPunct="1">
              <a:lnSpc>
                <a:spcPct val="90000"/>
              </a:lnSpc>
            </a:pPr>
            <a:endParaRPr lang="en-US" sz="1800" dirty="0">
              <a:latin typeface="Arial" charset="0"/>
              <a:ea typeface="ＭＳ Ｐゴシック" charset="0"/>
            </a:endParaRPr>
          </a:p>
          <a:p>
            <a:pPr eaLnBrk="1" hangingPunct="1">
              <a:lnSpc>
                <a:spcPct val="90000"/>
              </a:lnSpc>
            </a:pPr>
            <a:endParaRPr lang="en-US" sz="1800" dirty="0" smtClean="0">
              <a:latin typeface="Arial" charset="0"/>
              <a:ea typeface="ＭＳ Ｐゴシック" charset="0"/>
            </a:endParaRPr>
          </a:p>
          <a:p>
            <a:pPr eaLnBrk="1" hangingPunct="1">
              <a:lnSpc>
                <a:spcPct val="90000"/>
              </a:lnSpc>
            </a:pPr>
            <a:r>
              <a:rPr lang="en-US" sz="1800" dirty="0" smtClean="0">
                <a:latin typeface="Arial" charset="0"/>
                <a:ea typeface="ＭＳ Ｐゴシック" charset="0"/>
              </a:rPr>
              <a:t>To avoid this, we will use Laplace smoothing by adding 1 to each count:</a:t>
            </a:r>
          </a:p>
          <a:p>
            <a:pPr eaLnBrk="1" hangingPunct="1">
              <a:lnSpc>
                <a:spcPct val="90000"/>
              </a:lnSpc>
            </a:pPr>
            <a:endParaRPr lang="en-US" sz="1800" dirty="0">
              <a:latin typeface="Arial" charset="0"/>
              <a:ea typeface="ＭＳ Ｐゴシック" charset="0"/>
            </a:endParaRPr>
          </a:p>
        </p:txBody>
      </p:sp>
      <p:sp>
        <p:nvSpPr>
          <p:cNvPr id="23555" name="Rectangle 2"/>
          <p:cNvSpPr>
            <a:spLocks noGrp="1" noChangeArrowheads="1"/>
          </p:cNvSpPr>
          <p:nvPr>
            <p:ph type="title"/>
          </p:nvPr>
        </p:nvSpPr>
        <p:spPr/>
        <p:txBody>
          <a:bodyPr/>
          <a:lstStyle/>
          <a:p>
            <a:pPr eaLnBrk="1" hangingPunct="1"/>
            <a:r>
              <a:rPr lang="en-US" dirty="0">
                <a:latin typeface="Arial" charset="0"/>
                <a:ea typeface="ＭＳ Ｐゴシック" charset="0"/>
                <a:cs typeface="ＭＳ Ｐゴシック" charset="0"/>
              </a:rPr>
              <a:t>Problem with Max Likelihood</a:t>
            </a:r>
          </a:p>
        </p:txBody>
      </p:sp>
      <p:graphicFrame>
        <p:nvGraphicFramePr>
          <p:cNvPr id="23556" name="Object 2"/>
          <p:cNvGraphicFramePr>
            <a:graphicFrameLocks noGrp="1" noChangeAspect="1"/>
          </p:cNvGraphicFramePr>
          <p:nvPr>
            <p:ph sz="half" idx="1"/>
            <p:extLst>
              <p:ext uri="{D42A27DB-BD31-4B8C-83A1-F6EECF244321}">
                <p14:modId xmlns:p14="http://schemas.microsoft.com/office/powerpoint/2010/main" val="394165966"/>
              </p:ext>
            </p:extLst>
          </p:nvPr>
        </p:nvGraphicFramePr>
        <p:xfrm>
          <a:off x="1754188" y="3476625"/>
          <a:ext cx="5289550" cy="917575"/>
        </p:xfrm>
        <a:graphic>
          <a:graphicData uri="http://schemas.openxmlformats.org/presentationml/2006/ole">
            <mc:AlternateContent xmlns:mc="http://schemas.openxmlformats.org/markup-compatibility/2006">
              <mc:Choice xmlns:v="urn:schemas-microsoft-com:vml" Requires="v">
                <p:oleObj spid="_x0000_s67669" name="Equation" r:id="rId4" imgW="2489200" imgH="431800" progId="Equation.3">
                  <p:embed/>
                </p:oleObj>
              </mc:Choice>
              <mc:Fallback>
                <p:oleObj name="Equation" r:id="rId4" imgW="2489200" imgH="431800" progId="Equation.3">
                  <p:embed/>
                  <p:pic>
                    <p:nvPicPr>
                      <p:cNvPr id="0" name=""/>
                      <p:cNvPicPr>
                        <a:picLocks noChangeAspect="1" noChangeArrowheads="1"/>
                      </p:cNvPicPr>
                      <p:nvPr/>
                    </p:nvPicPr>
                    <p:blipFill>
                      <a:blip r:embed="rId5"/>
                      <a:srcRect/>
                      <a:stretch>
                        <a:fillRect/>
                      </a:stretch>
                    </p:blipFill>
                    <p:spPr bwMode="auto">
                      <a:xfrm>
                        <a:off x="1754188" y="3476625"/>
                        <a:ext cx="528955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59" name="Object 4"/>
          <p:cNvGraphicFramePr>
            <a:graphicFrameLocks noChangeAspect="1"/>
          </p:cNvGraphicFramePr>
          <p:nvPr>
            <p:extLst>
              <p:ext uri="{D42A27DB-BD31-4B8C-83A1-F6EECF244321}">
                <p14:modId xmlns:p14="http://schemas.microsoft.com/office/powerpoint/2010/main" val="2092936346"/>
              </p:ext>
            </p:extLst>
          </p:nvPr>
        </p:nvGraphicFramePr>
        <p:xfrm>
          <a:off x="831850" y="1921203"/>
          <a:ext cx="7626350" cy="509587"/>
        </p:xfrm>
        <a:graphic>
          <a:graphicData uri="http://schemas.openxmlformats.org/presentationml/2006/ole">
            <mc:AlternateContent xmlns:mc="http://schemas.openxmlformats.org/markup-compatibility/2006">
              <mc:Choice xmlns:v="urn:schemas-microsoft-com:vml" Requires="v">
                <p:oleObj spid="_x0000_s67670" name="Equation" r:id="rId6" imgW="3403600" imgH="228600" progId="Equation.3">
                  <p:embed/>
                </p:oleObj>
              </mc:Choice>
              <mc:Fallback>
                <p:oleObj name="Equation" r:id="rId6" imgW="3403600" imgH="2286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1850" y="1921203"/>
                        <a:ext cx="7626350" cy="509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23562" name="Slide Number Placeholder 2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12A8835-8821-3D41-B229-3AEEDD4EDBE0}" type="slidenum">
              <a:rPr lang="en-US" sz="1400">
                <a:latin typeface="Times New Roman" charset="0"/>
              </a:rPr>
              <a:pPr eaLnBrk="1" hangingPunct="1"/>
              <a:t>16</a:t>
            </a:fld>
            <a:endParaRPr lang="en-US" sz="1400" dirty="0">
              <a:latin typeface="Times New Roman" charset="0"/>
            </a:endParaRPr>
          </a:p>
        </p:txBody>
      </p:sp>
      <p:graphicFrame>
        <p:nvGraphicFramePr>
          <p:cNvPr id="25" name="Object 2"/>
          <p:cNvGraphicFramePr>
            <a:graphicFrameLocks noChangeAspect="1"/>
          </p:cNvGraphicFramePr>
          <p:nvPr>
            <p:extLst>
              <p:ext uri="{D42A27DB-BD31-4B8C-83A1-F6EECF244321}">
                <p14:modId xmlns:p14="http://schemas.microsoft.com/office/powerpoint/2010/main" val="2232365119"/>
              </p:ext>
            </p:extLst>
          </p:nvPr>
        </p:nvGraphicFramePr>
        <p:xfrm>
          <a:off x="1906916" y="4751726"/>
          <a:ext cx="5136822" cy="1173125"/>
        </p:xfrm>
        <a:graphic>
          <a:graphicData uri="http://schemas.openxmlformats.org/presentationml/2006/ole">
            <mc:AlternateContent xmlns:mc="http://schemas.openxmlformats.org/markup-compatibility/2006">
              <mc:Choice xmlns:v="urn:schemas-microsoft-com:vml" Requires="v">
                <p:oleObj spid="_x0000_s67671" name="Equation" r:id="rId8" imgW="2057400" imgH="469900" progId="Equation.3">
                  <p:embed/>
                </p:oleObj>
              </mc:Choice>
              <mc:Fallback>
                <p:oleObj name="Equation" r:id="rId8" imgW="2057400" imgH="4699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06916" y="4751726"/>
                        <a:ext cx="5136822" cy="1173125"/>
                      </a:xfrm>
                      <a:prstGeom prst="rect">
                        <a:avLst/>
                      </a:prstGeom>
                      <a:noFill/>
                      <a:ln>
                        <a:noFill/>
                      </a:ln>
                      <a:extLst/>
                    </p:spPr>
                  </p:pic>
                </p:oleObj>
              </mc:Fallback>
            </mc:AlternateContent>
          </a:graphicData>
        </a:graphic>
      </p:graphicFrame>
      <p:sp>
        <p:nvSpPr>
          <p:cNvPr id="26" name="AutoShape 5"/>
          <p:cNvSpPr>
            <a:spLocks noChangeArrowheads="1"/>
          </p:cNvSpPr>
          <p:nvPr/>
        </p:nvSpPr>
        <p:spPr bwMode="auto">
          <a:xfrm>
            <a:off x="2828348" y="6026268"/>
            <a:ext cx="3310193" cy="672967"/>
          </a:xfrm>
          <a:prstGeom prst="wedgeRoundRectCallout">
            <a:avLst>
              <a:gd name="adj1" fmla="val 56102"/>
              <a:gd name="adj2" fmla="val -87796"/>
              <a:gd name="adj3" fmla="val 1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algn="ctr" eaLnBrk="0" hangingPunct="0"/>
            <a:r>
              <a:rPr lang="en-US" dirty="0"/>
              <a:t># of </a:t>
            </a:r>
            <a:r>
              <a:rPr lang="en-US" dirty="0" smtClean="0"/>
              <a:t>terms contained in the vocabulary j </a:t>
            </a:r>
            <a:endParaRPr lang="en-US" i="1" baseline="-25000" dirty="0">
              <a:latin typeface="Comic Sans MS" charset="0"/>
            </a:endParaRPr>
          </a:p>
        </p:txBody>
      </p:sp>
    </p:spTree>
    <p:extLst>
      <p:ext uri="{BB962C8B-B14F-4D97-AF65-F5344CB8AC3E}">
        <p14:creationId xmlns:p14="http://schemas.microsoft.com/office/powerpoint/2010/main" val="368443257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265953" y="4680822"/>
            <a:ext cx="8178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143000" lvl="2" indent="-228600">
              <a:lnSpc>
                <a:spcPct val="70000"/>
              </a:lnSpc>
              <a:spcBef>
                <a:spcPct val="20000"/>
              </a:spcBef>
              <a:buClr>
                <a:srgbClr val="A50021"/>
              </a:buClr>
              <a:buSzPct val="50000"/>
              <a:buFont typeface="Wingdings" charset="0"/>
              <a:buChar char="n"/>
            </a:pPr>
            <a:r>
              <a:rPr lang="en-US" sz="2000" i="1" dirty="0">
                <a:latin typeface="Times New Roman" charset="0"/>
              </a:rPr>
              <a:t>Text</a:t>
            </a:r>
            <a:r>
              <a:rPr lang="en-US" sz="2000" i="1" baseline="-25000" dirty="0">
                <a:latin typeface="Times New Roman" charset="0"/>
              </a:rPr>
              <a:t>j</a:t>
            </a:r>
            <a:r>
              <a:rPr lang="en-US" sz="2000" i="1" dirty="0">
                <a:latin typeface="Times New Roman" charset="0"/>
              </a:rPr>
              <a:t> </a:t>
            </a:r>
            <a:r>
              <a:rPr lang="en-US" sz="2000" dirty="0">
                <a:latin typeface="Times New Roman" charset="0"/>
                <a:sym typeface="Symbol" charset="0"/>
              </a:rPr>
              <a:t> </a:t>
            </a:r>
            <a:r>
              <a:rPr lang="en-US" sz="2000" dirty="0">
                <a:sym typeface="Symbol" charset="0"/>
              </a:rPr>
              <a:t>single document containing all </a:t>
            </a:r>
            <a:r>
              <a:rPr lang="en-US" sz="2000" i="1" dirty="0">
                <a:latin typeface="Times New Roman" charset="0"/>
              </a:rPr>
              <a:t>docs</a:t>
            </a:r>
            <a:r>
              <a:rPr lang="en-US" sz="2000" i="1" baseline="-25000" dirty="0">
                <a:latin typeface="Times New Roman" charset="0"/>
              </a:rPr>
              <a:t>j</a:t>
            </a:r>
            <a:endParaRPr lang="en-US" sz="2000" i="1" dirty="0"/>
          </a:p>
          <a:p>
            <a:pPr marL="1143000" lvl="2" indent="-228600">
              <a:spcBef>
                <a:spcPct val="20000"/>
              </a:spcBef>
              <a:buClr>
                <a:srgbClr val="A50021"/>
              </a:buClr>
              <a:buSzPct val="80000"/>
              <a:buFont typeface="Wingdings" charset="0"/>
              <a:buChar char="n"/>
            </a:pPr>
            <a:r>
              <a:rPr lang="en-US" sz="2000" dirty="0"/>
              <a:t>for each word </a:t>
            </a:r>
            <a:r>
              <a:rPr lang="en-US" sz="2000" i="1" dirty="0">
                <a:latin typeface="Times New Roman" charset="0"/>
              </a:rPr>
              <a:t>x</a:t>
            </a:r>
            <a:r>
              <a:rPr lang="en-US" sz="2000" i="1" baseline="-25000" dirty="0">
                <a:latin typeface="Times New Roman" charset="0"/>
              </a:rPr>
              <a:t>k</a:t>
            </a:r>
            <a:r>
              <a:rPr lang="en-US" sz="2000" i="1" dirty="0">
                <a:latin typeface="Times New Roman" charset="0"/>
              </a:rPr>
              <a:t> </a:t>
            </a:r>
            <a:r>
              <a:rPr lang="en-US" sz="2000" dirty="0"/>
              <a:t>in </a:t>
            </a:r>
            <a:r>
              <a:rPr lang="en-US" sz="2000" i="1" dirty="0">
                <a:latin typeface="Times New Roman" charset="0"/>
              </a:rPr>
              <a:t>Vocabulary</a:t>
            </a:r>
          </a:p>
          <a:p>
            <a:pPr marL="1600200" lvl="3" indent="-228600">
              <a:spcBef>
                <a:spcPct val="20000"/>
              </a:spcBef>
              <a:buClr>
                <a:schemeClr val="tx1"/>
              </a:buClr>
              <a:buSzPct val="55000"/>
              <a:buFont typeface="Wingdings" charset="0"/>
              <a:buChar char="n"/>
            </a:pPr>
            <a:r>
              <a:rPr lang="en-US" sz="2000" i="1" dirty="0">
                <a:latin typeface="Times New Roman" charset="0"/>
              </a:rPr>
              <a:t>n</a:t>
            </a:r>
            <a:r>
              <a:rPr lang="en-US" sz="2000" i="1" baseline="-25000" dirty="0">
                <a:latin typeface="Times New Roman" charset="0"/>
              </a:rPr>
              <a:t>k</a:t>
            </a:r>
            <a:r>
              <a:rPr lang="en-US" sz="2000" i="1" dirty="0">
                <a:latin typeface="Times New Roman" charset="0"/>
              </a:rPr>
              <a:t> </a:t>
            </a:r>
            <a:r>
              <a:rPr lang="en-US" sz="2000" dirty="0">
                <a:latin typeface="Times New Roman" charset="0"/>
                <a:sym typeface="Symbol" charset="0"/>
              </a:rPr>
              <a:t> </a:t>
            </a:r>
            <a:r>
              <a:rPr lang="en-US" sz="2000" dirty="0">
                <a:sym typeface="Symbol" charset="0"/>
              </a:rPr>
              <a:t>number of occurrences of</a:t>
            </a:r>
            <a:r>
              <a:rPr lang="en-US" sz="2000" dirty="0">
                <a:latin typeface="Times New Roman" charset="0"/>
                <a:sym typeface="Symbol" charset="0"/>
              </a:rPr>
              <a:t> </a:t>
            </a:r>
            <a:r>
              <a:rPr lang="en-US" sz="2000" i="1" dirty="0">
                <a:latin typeface="Times New Roman" charset="0"/>
              </a:rPr>
              <a:t>x</a:t>
            </a:r>
            <a:r>
              <a:rPr lang="en-US" sz="2000" i="1" baseline="-25000" dirty="0">
                <a:latin typeface="Times New Roman" charset="0"/>
              </a:rPr>
              <a:t>k</a:t>
            </a:r>
            <a:r>
              <a:rPr lang="en-US" sz="2000" i="1" dirty="0">
                <a:latin typeface="Times New Roman" charset="0"/>
              </a:rPr>
              <a:t> </a:t>
            </a:r>
            <a:r>
              <a:rPr lang="en-US" sz="2000" dirty="0"/>
              <a:t>in </a:t>
            </a:r>
            <a:r>
              <a:rPr lang="en-US" sz="2000" i="1" dirty="0">
                <a:latin typeface="Times New Roman" charset="0"/>
              </a:rPr>
              <a:t>Text</a:t>
            </a:r>
            <a:r>
              <a:rPr lang="en-US" sz="2000" i="1" baseline="-25000" dirty="0">
                <a:latin typeface="Times New Roman" charset="0"/>
              </a:rPr>
              <a:t>j</a:t>
            </a:r>
          </a:p>
          <a:p>
            <a:pPr marL="1600200" lvl="3" indent="-228600">
              <a:lnSpc>
                <a:spcPct val="240000"/>
              </a:lnSpc>
              <a:spcBef>
                <a:spcPct val="20000"/>
              </a:spcBef>
              <a:buClr>
                <a:schemeClr val="tx1"/>
              </a:buClr>
              <a:buSzPct val="55000"/>
              <a:buFont typeface="Wingdings" charset="0"/>
              <a:buChar char="n"/>
            </a:pPr>
            <a:r>
              <a:rPr lang="en-US" sz="2000" i="1" baseline="-25000" dirty="0">
                <a:latin typeface="Times New Roman" charset="0"/>
              </a:rPr>
              <a:t> </a:t>
            </a:r>
          </a:p>
        </p:txBody>
      </p:sp>
      <p:sp>
        <p:nvSpPr>
          <p:cNvPr id="31747" name="Rectangle 3"/>
          <p:cNvSpPr>
            <a:spLocks noGrp="1" noChangeArrowheads="1"/>
          </p:cNvSpPr>
          <p:nvPr>
            <p:ph type="title"/>
          </p:nvPr>
        </p:nvSpPr>
        <p:spPr/>
        <p:txBody>
          <a:bodyPr/>
          <a:lstStyle/>
          <a:p>
            <a:pPr eaLnBrk="1" hangingPunct="1"/>
            <a:r>
              <a:rPr lang="en-US" sz="4800" dirty="0">
                <a:latin typeface="Arial" charset="0"/>
                <a:ea typeface="ＭＳ Ｐゴシック" charset="0"/>
                <a:cs typeface="ＭＳ Ｐゴシック" charset="0"/>
              </a:rPr>
              <a:t>Naïve Bayes: Learning Algorithm</a:t>
            </a:r>
          </a:p>
        </p:txBody>
      </p:sp>
      <p:sp>
        <p:nvSpPr>
          <p:cNvPr id="31748" name="Rectangle 4"/>
          <p:cNvSpPr>
            <a:spLocks noGrp="1" noChangeArrowheads="1"/>
          </p:cNvSpPr>
          <p:nvPr>
            <p:ph type="body" idx="1"/>
          </p:nvPr>
        </p:nvSpPr>
        <p:spPr>
          <a:xfrm>
            <a:off x="685800" y="2130556"/>
            <a:ext cx="8001000" cy="3051175"/>
          </a:xfrm>
        </p:spPr>
        <p:txBody>
          <a:bodyPr/>
          <a:lstStyle/>
          <a:p>
            <a:pPr eaLnBrk="1" hangingPunct="1">
              <a:lnSpc>
                <a:spcPct val="90000"/>
              </a:lnSpc>
            </a:pPr>
            <a:r>
              <a:rPr lang="en-US" sz="2200" dirty="0">
                <a:latin typeface="Arial" charset="0"/>
                <a:ea typeface="ＭＳ Ｐゴシック" charset="0"/>
                <a:cs typeface="ＭＳ Ｐゴシック" charset="0"/>
              </a:rPr>
              <a:t>From training corpus, extract </a:t>
            </a:r>
            <a:r>
              <a:rPr lang="en-US" sz="2200" i="1" dirty="0">
                <a:latin typeface="Times New Roman" charset="0"/>
                <a:ea typeface="ＭＳ Ｐゴシック" charset="0"/>
                <a:cs typeface="ＭＳ Ｐゴシック" charset="0"/>
              </a:rPr>
              <a:t>Vocabulary</a:t>
            </a:r>
            <a:endParaRPr lang="en-US" sz="2200" dirty="0">
              <a:latin typeface="Arial" charset="0"/>
              <a:ea typeface="ＭＳ Ｐゴシック" charset="0"/>
              <a:cs typeface="ＭＳ Ｐゴシック" charset="0"/>
            </a:endParaRPr>
          </a:p>
          <a:p>
            <a:pPr eaLnBrk="1" hangingPunct="1">
              <a:lnSpc>
                <a:spcPct val="90000"/>
              </a:lnSpc>
            </a:pPr>
            <a:r>
              <a:rPr lang="en-US" sz="2200" dirty="0">
                <a:latin typeface="Arial" charset="0"/>
                <a:ea typeface="ＭＳ Ｐゴシック" charset="0"/>
                <a:cs typeface="ＭＳ Ｐゴシック" charset="0"/>
              </a:rPr>
              <a:t>Calculate required </a:t>
            </a:r>
            <a:r>
              <a:rPr lang="en-US" sz="2200" i="1" dirty="0">
                <a:latin typeface="Times New Roman" charset="0"/>
                <a:ea typeface="ＭＳ Ｐゴシック" charset="0"/>
                <a:cs typeface="ＭＳ Ｐゴシック" charset="0"/>
              </a:rPr>
              <a:t>P</a:t>
            </a:r>
            <a:r>
              <a:rPr lang="en-US" sz="2200" dirty="0">
                <a:latin typeface="Times New Roman" charset="0"/>
                <a:ea typeface="ＭＳ Ｐゴシック" charset="0"/>
                <a:cs typeface="ＭＳ Ｐゴシック" charset="0"/>
              </a:rPr>
              <a:t>(</a:t>
            </a:r>
            <a:r>
              <a:rPr lang="en-US" sz="2200" i="1" dirty="0">
                <a:latin typeface="Times New Roman" charset="0"/>
                <a:ea typeface="ＭＳ Ｐゴシック" charset="0"/>
                <a:cs typeface="ＭＳ Ｐゴシック" charset="0"/>
              </a:rPr>
              <a:t>c</a:t>
            </a:r>
            <a:r>
              <a:rPr lang="en-US" sz="2200" i="1" baseline="-25000" dirty="0">
                <a:latin typeface="Times New Roman" charset="0"/>
                <a:ea typeface="ＭＳ Ｐゴシック" charset="0"/>
                <a:cs typeface="ＭＳ Ｐゴシック" charset="0"/>
              </a:rPr>
              <a:t>j</a:t>
            </a:r>
            <a:r>
              <a:rPr lang="en-US" sz="2200" dirty="0">
                <a:latin typeface="Times New Roman" charset="0"/>
                <a:ea typeface="ＭＳ Ｐゴシック" charset="0"/>
                <a:cs typeface="ＭＳ Ｐゴシック" charset="0"/>
              </a:rPr>
              <a:t>)</a:t>
            </a:r>
            <a:r>
              <a:rPr lang="en-US" sz="2200" i="1" dirty="0">
                <a:latin typeface="Times New Roman" charset="0"/>
                <a:ea typeface="ＭＳ Ｐゴシック" charset="0"/>
                <a:cs typeface="ＭＳ Ｐゴシック" charset="0"/>
              </a:rPr>
              <a:t> </a:t>
            </a:r>
            <a:r>
              <a:rPr lang="en-US" sz="2200" dirty="0">
                <a:latin typeface="Arial" charset="0"/>
                <a:ea typeface="ＭＳ Ｐゴシック" charset="0"/>
                <a:cs typeface="ＭＳ Ｐゴシック" charset="0"/>
              </a:rPr>
              <a:t>and </a:t>
            </a:r>
            <a:r>
              <a:rPr lang="en-US" sz="2200" i="1" dirty="0">
                <a:latin typeface="Times New Roman" charset="0"/>
                <a:ea typeface="ＭＳ Ｐゴシック" charset="0"/>
                <a:cs typeface="ＭＳ Ｐゴシック" charset="0"/>
              </a:rPr>
              <a:t>P</a:t>
            </a:r>
            <a:r>
              <a:rPr lang="en-US" sz="2200" dirty="0">
                <a:latin typeface="Times New Roman" charset="0"/>
                <a:ea typeface="ＭＳ Ｐゴシック" charset="0"/>
                <a:cs typeface="ＭＳ Ｐゴシック" charset="0"/>
              </a:rPr>
              <a:t>(</a:t>
            </a:r>
            <a:r>
              <a:rPr lang="en-US" sz="2200" i="1" dirty="0">
                <a:latin typeface="Times New Roman" charset="0"/>
                <a:ea typeface="ＭＳ Ｐゴシック" charset="0"/>
                <a:cs typeface="ＭＳ Ｐゴシック" charset="0"/>
              </a:rPr>
              <a:t>x</a:t>
            </a:r>
            <a:r>
              <a:rPr lang="en-US" sz="2200" i="1" baseline="-25000" dirty="0">
                <a:latin typeface="Times New Roman" charset="0"/>
                <a:ea typeface="ＭＳ Ｐゴシック" charset="0"/>
                <a:cs typeface="ＭＳ Ｐゴシック" charset="0"/>
              </a:rPr>
              <a:t>k</a:t>
            </a:r>
            <a:r>
              <a:rPr lang="en-US" sz="2200" i="1" dirty="0">
                <a:latin typeface="Times New Roman" charset="0"/>
                <a:ea typeface="ＭＳ Ｐゴシック" charset="0"/>
                <a:cs typeface="ＭＳ Ｐゴシック" charset="0"/>
              </a:rPr>
              <a:t> | c</a:t>
            </a:r>
            <a:r>
              <a:rPr lang="en-US" sz="2200" i="1" baseline="-25000" dirty="0">
                <a:latin typeface="Times New Roman" charset="0"/>
                <a:ea typeface="ＭＳ Ｐゴシック" charset="0"/>
                <a:cs typeface="ＭＳ Ｐゴシック" charset="0"/>
              </a:rPr>
              <a:t>j</a:t>
            </a:r>
            <a:r>
              <a:rPr lang="en-US" sz="2200" dirty="0">
                <a:latin typeface="Times New Roman" charset="0"/>
                <a:ea typeface="ＭＳ Ｐゴシック" charset="0"/>
                <a:cs typeface="ＭＳ Ｐゴシック" charset="0"/>
              </a:rPr>
              <a:t>)</a:t>
            </a:r>
            <a:r>
              <a:rPr lang="en-US" sz="2200" i="1" dirty="0">
                <a:latin typeface="Times New Roman" charset="0"/>
                <a:ea typeface="ＭＳ Ｐゴシック" charset="0"/>
                <a:cs typeface="ＭＳ Ｐゴシック" charset="0"/>
              </a:rPr>
              <a:t> </a:t>
            </a:r>
            <a:r>
              <a:rPr lang="en-US" sz="2200" dirty="0">
                <a:latin typeface="Arial" charset="0"/>
                <a:ea typeface="ＭＳ Ｐゴシック" charset="0"/>
                <a:cs typeface="ＭＳ Ｐゴシック" charset="0"/>
              </a:rPr>
              <a:t>terms</a:t>
            </a:r>
          </a:p>
          <a:p>
            <a:pPr lvl="1" eaLnBrk="1" hangingPunct="1">
              <a:lnSpc>
                <a:spcPct val="90000"/>
              </a:lnSpc>
            </a:pPr>
            <a:r>
              <a:rPr lang="en-US" sz="2000" dirty="0">
                <a:latin typeface="Arial" charset="0"/>
                <a:ea typeface="ＭＳ Ｐゴシック" charset="0"/>
              </a:rPr>
              <a:t>For each </a:t>
            </a:r>
            <a:r>
              <a:rPr lang="en-US" sz="2000" i="1" dirty="0">
                <a:latin typeface="Times New Roman" charset="0"/>
                <a:ea typeface="ＭＳ Ｐゴシック" charset="0"/>
              </a:rPr>
              <a:t>c</a:t>
            </a:r>
            <a:r>
              <a:rPr lang="en-US" sz="2000" i="1" baseline="-25000" dirty="0">
                <a:latin typeface="Times New Roman" charset="0"/>
                <a:ea typeface="ＭＳ Ｐゴシック" charset="0"/>
              </a:rPr>
              <a:t>j </a:t>
            </a:r>
            <a:r>
              <a:rPr lang="en-US" sz="2000" dirty="0">
                <a:latin typeface="Arial" charset="0"/>
                <a:ea typeface="ＭＳ Ｐゴシック" charset="0"/>
              </a:rPr>
              <a:t>in </a:t>
            </a:r>
            <a:r>
              <a:rPr lang="en-US" sz="2000" i="1" dirty="0">
                <a:latin typeface="Times New Roman" charset="0"/>
                <a:ea typeface="ＭＳ Ｐゴシック" charset="0"/>
              </a:rPr>
              <a:t>C</a:t>
            </a:r>
            <a:r>
              <a:rPr lang="en-US" sz="2000" dirty="0">
                <a:latin typeface="Times New Roman" charset="0"/>
                <a:ea typeface="ＭＳ Ｐゴシック" charset="0"/>
              </a:rPr>
              <a:t> </a:t>
            </a:r>
            <a:r>
              <a:rPr lang="en-US" sz="2000" dirty="0">
                <a:latin typeface="Arial" charset="0"/>
                <a:ea typeface="ＭＳ Ｐゴシック" charset="0"/>
              </a:rPr>
              <a:t>do</a:t>
            </a:r>
          </a:p>
          <a:p>
            <a:pPr lvl="2" eaLnBrk="1" hangingPunct="1">
              <a:lnSpc>
                <a:spcPct val="90000"/>
              </a:lnSpc>
            </a:pPr>
            <a:r>
              <a:rPr lang="en-US" i="1" dirty="0">
                <a:latin typeface="Times New Roman" charset="0"/>
                <a:ea typeface="ＭＳ Ｐゴシック" charset="0"/>
              </a:rPr>
              <a:t>docs</a:t>
            </a:r>
            <a:r>
              <a:rPr lang="en-US" i="1" baseline="-25000" dirty="0">
                <a:latin typeface="Times New Roman" charset="0"/>
                <a:ea typeface="ＭＳ Ｐゴシック" charset="0"/>
              </a:rPr>
              <a:t>j</a:t>
            </a:r>
            <a:r>
              <a:rPr lang="en-US" i="1" dirty="0">
                <a:latin typeface="Times New Roman" charset="0"/>
                <a:ea typeface="ＭＳ Ｐゴシック" charset="0"/>
              </a:rPr>
              <a:t> </a:t>
            </a:r>
            <a:r>
              <a:rPr lang="en-US" dirty="0">
                <a:latin typeface="Times New Roman" charset="0"/>
                <a:ea typeface="ＭＳ Ｐゴシック" charset="0"/>
                <a:sym typeface="Symbol" charset="0"/>
              </a:rPr>
              <a:t></a:t>
            </a:r>
            <a:r>
              <a:rPr lang="en-US" i="1" dirty="0">
                <a:latin typeface="Times New Roman" charset="0"/>
                <a:ea typeface="ＭＳ Ｐゴシック" charset="0"/>
                <a:sym typeface="Symbol" charset="0"/>
              </a:rPr>
              <a:t> </a:t>
            </a:r>
            <a:r>
              <a:rPr lang="en-US" dirty="0">
                <a:latin typeface="Arial" charset="0"/>
                <a:ea typeface="ＭＳ Ｐゴシック" charset="0"/>
                <a:sym typeface="Symbol" charset="0"/>
              </a:rPr>
              <a:t>subset of documents for which the target class is </a:t>
            </a:r>
            <a:r>
              <a:rPr lang="en-US" i="1" dirty="0">
                <a:latin typeface="Times New Roman" charset="0"/>
                <a:ea typeface="ＭＳ Ｐゴシック" charset="0"/>
              </a:rPr>
              <a:t>c</a:t>
            </a:r>
            <a:r>
              <a:rPr lang="en-US" i="1" baseline="-25000" dirty="0">
                <a:latin typeface="Times New Roman" charset="0"/>
                <a:ea typeface="ＭＳ Ｐゴシック" charset="0"/>
              </a:rPr>
              <a:t>j</a:t>
            </a:r>
          </a:p>
          <a:p>
            <a:pPr lvl="2" eaLnBrk="1" hangingPunct="1">
              <a:lnSpc>
                <a:spcPct val="280000"/>
              </a:lnSpc>
            </a:pPr>
            <a:r>
              <a:rPr lang="en-US" i="1" baseline="-25000" dirty="0">
                <a:latin typeface="Times New Roman" charset="0"/>
                <a:ea typeface="ＭＳ Ｐゴシック" charset="0"/>
              </a:rPr>
              <a:t> </a:t>
            </a:r>
          </a:p>
        </p:txBody>
      </p:sp>
      <p:graphicFrame>
        <p:nvGraphicFramePr>
          <p:cNvPr id="31749" name="Object 2"/>
          <p:cNvGraphicFramePr>
            <a:graphicFrameLocks noChangeAspect="1"/>
          </p:cNvGraphicFramePr>
          <p:nvPr>
            <p:extLst>
              <p:ext uri="{D42A27DB-BD31-4B8C-83A1-F6EECF244321}">
                <p14:modId xmlns:p14="http://schemas.microsoft.com/office/powerpoint/2010/main" val="206294130"/>
              </p:ext>
            </p:extLst>
          </p:nvPr>
        </p:nvGraphicFramePr>
        <p:xfrm>
          <a:off x="2362200" y="5855848"/>
          <a:ext cx="2927350" cy="611188"/>
        </p:xfrm>
        <a:graphic>
          <a:graphicData uri="http://schemas.openxmlformats.org/presentationml/2006/ole">
            <mc:AlternateContent xmlns:mc="http://schemas.openxmlformats.org/markup-compatibility/2006">
              <mc:Choice xmlns:v="urn:schemas-microsoft-com:vml" Requires="v">
                <p:oleObj spid="_x0000_s79928" name="Equation" r:id="rId4" imgW="2006600" imgH="419100" progId="Equation.3">
                  <p:embed/>
                </p:oleObj>
              </mc:Choice>
              <mc:Fallback>
                <p:oleObj name="Equation" r:id="rId4" imgW="2006600" imgH="4191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2200" y="5855848"/>
                        <a:ext cx="2927350" cy="611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31750" name="Object 3"/>
          <p:cNvGraphicFramePr>
            <a:graphicFrameLocks noChangeAspect="1"/>
          </p:cNvGraphicFramePr>
          <p:nvPr>
            <p:extLst>
              <p:ext uri="{D42A27DB-BD31-4B8C-83A1-F6EECF244321}">
                <p14:modId xmlns:p14="http://schemas.microsoft.com/office/powerpoint/2010/main" val="2459327768"/>
              </p:ext>
            </p:extLst>
          </p:nvPr>
        </p:nvGraphicFramePr>
        <p:xfrm>
          <a:off x="2195877" y="3609200"/>
          <a:ext cx="2743200" cy="679450"/>
        </p:xfrm>
        <a:graphic>
          <a:graphicData uri="http://schemas.openxmlformats.org/presentationml/2006/ole">
            <mc:AlternateContent xmlns:mc="http://schemas.openxmlformats.org/markup-compatibility/2006">
              <mc:Choice xmlns:v="urn:schemas-microsoft-com:vml" Requires="v">
                <p:oleObj spid="_x0000_s79929" name="Equation" r:id="rId6" imgW="1790700" imgH="444500" progId="Equation.3">
                  <p:embed/>
                </p:oleObj>
              </mc:Choice>
              <mc:Fallback>
                <p:oleObj name="Equation" r:id="rId6" imgW="1790700" imgH="4445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95877" y="3609200"/>
                        <a:ext cx="2743200" cy="679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31752"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AD2D45F-FD79-A148-9DF7-B100141F8039}" type="slidenum">
              <a:rPr lang="en-US" sz="1400">
                <a:latin typeface="Times New Roman" charset="0"/>
              </a:rPr>
              <a:pPr eaLnBrk="1" hangingPunct="1"/>
              <a:t>17</a:t>
            </a:fld>
            <a:endParaRPr lang="en-US" sz="1400">
              <a:latin typeface="Times New Roman" charset="0"/>
            </a:endParaRPr>
          </a:p>
        </p:txBody>
      </p:sp>
    </p:spTree>
    <p:extLst>
      <p:ext uri="{BB962C8B-B14F-4D97-AF65-F5344CB8AC3E}">
        <p14:creationId xmlns:p14="http://schemas.microsoft.com/office/powerpoint/2010/main" val="4048934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z="4800" dirty="0">
                <a:latin typeface="Arial" charset="0"/>
                <a:ea typeface="ＭＳ Ｐゴシック" charset="0"/>
                <a:cs typeface="ＭＳ Ｐゴシック" charset="0"/>
              </a:rPr>
              <a:t>Naïve Bayes: Classifying</a:t>
            </a:r>
          </a:p>
        </p:txBody>
      </p:sp>
      <p:sp>
        <p:nvSpPr>
          <p:cNvPr id="32771" name="Rectangle 3"/>
          <p:cNvSpPr>
            <a:spLocks noGrp="1" noChangeArrowheads="1"/>
          </p:cNvSpPr>
          <p:nvPr>
            <p:ph type="body" idx="1"/>
          </p:nvPr>
        </p:nvSpPr>
        <p:spPr>
          <a:xfrm>
            <a:off x="457200" y="2321860"/>
            <a:ext cx="8534400" cy="3839582"/>
          </a:xfrm>
        </p:spPr>
        <p:txBody>
          <a:bodyPr>
            <a:normAutofit/>
          </a:bodyPr>
          <a:lstStyle/>
          <a:p>
            <a:pPr>
              <a:lnSpc>
                <a:spcPct val="150000"/>
              </a:lnSpc>
            </a:pPr>
            <a:r>
              <a:rPr lang="en-US" sz="2200" dirty="0" smtClean="0">
                <a:latin typeface="Arial" charset="0"/>
                <a:ea typeface="ＭＳ Ｐゴシック" charset="0"/>
                <a:cs typeface="ＭＳ Ｐゴシック" charset="0"/>
              </a:rPr>
              <a:t>Return </a:t>
            </a:r>
            <a:r>
              <a:rPr lang="en-US" sz="2200" i="1" dirty="0">
                <a:latin typeface="Times New Roman" charset="0"/>
                <a:ea typeface="ＭＳ Ｐゴシック" charset="0"/>
                <a:cs typeface="ＭＳ Ｐゴシック" charset="0"/>
              </a:rPr>
              <a:t>c</a:t>
            </a:r>
            <a:r>
              <a:rPr lang="en-US" sz="2200" i="1" baseline="-25000" dirty="0">
                <a:latin typeface="Times New Roman" charset="0"/>
                <a:ea typeface="ＭＳ Ｐゴシック" charset="0"/>
                <a:cs typeface="ＭＳ Ｐゴシック" charset="0"/>
              </a:rPr>
              <a:t>NB</a:t>
            </a:r>
            <a:r>
              <a:rPr lang="en-US" sz="2200" dirty="0">
                <a:latin typeface="Arial" charset="0"/>
                <a:ea typeface="ＭＳ Ｐゴシック" charset="0"/>
                <a:cs typeface="ＭＳ Ｐゴシック" charset="0"/>
              </a:rPr>
              <a:t>, </a:t>
            </a:r>
            <a:r>
              <a:rPr lang="en-US" sz="2200" dirty="0" smtClean="0">
                <a:latin typeface="Arial" charset="0"/>
                <a:ea typeface="ＭＳ Ｐゴシック" charset="0"/>
                <a:cs typeface="ＭＳ Ｐゴシック" charset="0"/>
              </a:rPr>
              <a:t>where</a:t>
            </a:r>
            <a:r>
              <a:rPr lang="en-US" sz="2200" dirty="0">
                <a:latin typeface="Times New Roman" charset="0"/>
                <a:ea typeface="ＭＳ Ｐゴシック" charset="0"/>
                <a:cs typeface="ＭＳ Ｐゴシック" charset="0"/>
              </a:rPr>
              <a:t> </a:t>
            </a:r>
            <a:endParaRPr lang="en-US" sz="2200" dirty="0" smtClean="0">
              <a:latin typeface="Times New Roman" charset="0"/>
              <a:ea typeface="ＭＳ Ｐゴシック" charset="0"/>
              <a:cs typeface="ＭＳ Ｐゴシック" charset="0"/>
            </a:endParaRPr>
          </a:p>
          <a:p>
            <a:pPr>
              <a:lnSpc>
                <a:spcPct val="150000"/>
              </a:lnSpc>
            </a:pPr>
            <a:endParaRPr lang="en-US" sz="2200" dirty="0">
              <a:latin typeface="Times New Roman" charset="0"/>
              <a:ea typeface="ＭＳ Ｐゴシック" charset="0"/>
              <a:cs typeface="ＭＳ Ｐゴシック" charset="0"/>
            </a:endParaRPr>
          </a:p>
          <a:p>
            <a:pPr marL="0" indent="0">
              <a:lnSpc>
                <a:spcPct val="150000"/>
              </a:lnSpc>
              <a:buNone/>
            </a:pPr>
            <a:endParaRPr lang="en-US" sz="2200" dirty="0">
              <a:latin typeface="Times New Roman" charset="0"/>
              <a:ea typeface="ＭＳ Ｐゴシック" charset="0"/>
              <a:cs typeface="ＭＳ Ｐゴシック" charset="0"/>
            </a:endParaRPr>
          </a:p>
          <a:p>
            <a:pPr>
              <a:lnSpc>
                <a:spcPct val="150000"/>
              </a:lnSpc>
            </a:pPr>
            <a:r>
              <a:rPr lang="en-US" sz="2200" dirty="0" smtClean="0">
                <a:latin typeface="Times New Roman" charset="0"/>
                <a:ea typeface="ＭＳ Ｐゴシック" charset="0"/>
                <a:cs typeface="ＭＳ Ｐゴシック" charset="0"/>
              </a:rPr>
              <a:t>Positions </a:t>
            </a:r>
            <a:r>
              <a:rPr lang="en-US" sz="2200" dirty="0">
                <a:latin typeface="Arial" charset="0"/>
                <a:ea typeface="ＭＳ Ｐゴシック" charset="0"/>
                <a:cs typeface="ＭＳ Ｐゴシック" charset="0"/>
                <a:sym typeface="Symbol" charset="0"/>
              </a:rPr>
              <a:t> all word positions in current document      			which contain tokens found in </a:t>
            </a:r>
            <a:r>
              <a:rPr lang="en-US" sz="2200" i="1" dirty="0">
                <a:latin typeface="Times New Roman" charset="0"/>
                <a:ea typeface="ＭＳ Ｐゴシック" charset="0"/>
                <a:cs typeface="ＭＳ Ｐゴシック" charset="0"/>
              </a:rPr>
              <a:t>Vocabulary</a:t>
            </a:r>
          </a:p>
          <a:p>
            <a:pPr eaLnBrk="1" hangingPunct="1">
              <a:lnSpc>
                <a:spcPct val="150000"/>
              </a:lnSpc>
            </a:pPr>
            <a:endParaRPr lang="en-US" sz="2200" i="1" dirty="0">
              <a:latin typeface="Times New Roman" charset="0"/>
              <a:ea typeface="ＭＳ Ｐゴシック" charset="0"/>
              <a:cs typeface="ＭＳ Ｐゴシック" charset="0"/>
            </a:endParaRPr>
          </a:p>
        </p:txBody>
      </p:sp>
      <p:graphicFrame>
        <p:nvGraphicFramePr>
          <p:cNvPr id="32772" name="Object 2"/>
          <p:cNvGraphicFramePr>
            <a:graphicFrameLocks noChangeAspect="1"/>
          </p:cNvGraphicFramePr>
          <p:nvPr>
            <p:extLst>
              <p:ext uri="{D42A27DB-BD31-4B8C-83A1-F6EECF244321}">
                <p14:modId xmlns:p14="http://schemas.microsoft.com/office/powerpoint/2010/main" val="761792173"/>
              </p:ext>
            </p:extLst>
          </p:nvPr>
        </p:nvGraphicFramePr>
        <p:xfrm>
          <a:off x="1357657" y="3016978"/>
          <a:ext cx="5867400" cy="1031875"/>
        </p:xfrm>
        <a:graphic>
          <a:graphicData uri="http://schemas.openxmlformats.org/presentationml/2006/ole">
            <mc:AlternateContent xmlns:mc="http://schemas.openxmlformats.org/markup-compatibility/2006">
              <mc:Choice xmlns:v="urn:schemas-microsoft-com:vml" Requires="v">
                <p:oleObj spid="_x0000_s81950" name="Equation" r:id="rId4" imgW="2082800" imgH="368300" progId="Equation.3">
                  <p:embed/>
                </p:oleObj>
              </mc:Choice>
              <mc:Fallback>
                <p:oleObj name="Equation" r:id="rId4" imgW="2082800" imgH="3683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7657" y="3016978"/>
                        <a:ext cx="5867400" cy="103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327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8B27E4D-9109-994C-B27B-E2610F7D2CFF}" type="slidenum">
              <a:rPr lang="en-US" sz="1400">
                <a:latin typeface="Times New Roman" charset="0"/>
              </a:rPr>
              <a:pPr eaLnBrk="1" hangingPunct="1"/>
              <a:t>18</a:t>
            </a:fld>
            <a:endParaRPr lang="en-US" sz="1400">
              <a:latin typeface="Times New Roman" charset="0"/>
            </a:endParaRPr>
          </a:p>
        </p:txBody>
      </p:sp>
    </p:spTree>
    <p:extLst>
      <p:ext uri="{BB962C8B-B14F-4D97-AF65-F5344CB8AC3E}">
        <p14:creationId xmlns:p14="http://schemas.microsoft.com/office/powerpoint/2010/main" val="1463121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dirty="0" smtClean="0">
                <a:latin typeface="Arial" charset="0"/>
                <a:ea typeface="ＭＳ Ｐゴシック" charset="0"/>
                <a:cs typeface="ＭＳ Ｐゴシック" charset="0"/>
              </a:rPr>
              <a:t>Two </a:t>
            </a:r>
            <a:r>
              <a:rPr lang="en-US" dirty="0">
                <a:latin typeface="Arial" charset="0"/>
                <a:ea typeface="ＭＳ Ｐゴシック" charset="0"/>
                <a:cs typeface="ＭＳ Ｐゴシック" charset="0"/>
              </a:rPr>
              <a:t>Models</a:t>
            </a:r>
          </a:p>
        </p:txBody>
      </p:sp>
      <p:sp>
        <p:nvSpPr>
          <p:cNvPr id="38915" name="Rectangle 3"/>
          <p:cNvSpPr>
            <a:spLocks noGrp="1" noChangeArrowheads="1"/>
          </p:cNvSpPr>
          <p:nvPr>
            <p:ph type="body" idx="1"/>
          </p:nvPr>
        </p:nvSpPr>
        <p:spPr/>
        <p:txBody>
          <a:bodyPr/>
          <a:lstStyle/>
          <a:p>
            <a:pPr eaLnBrk="1" hangingPunct="1"/>
            <a:r>
              <a:rPr lang="en-US" sz="2200" i="1" dirty="0">
                <a:latin typeface="Arial" charset="0"/>
                <a:ea typeface="ＭＳ Ｐゴシック" charset="0"/>
                <a:cs typeface="ＭＳ Ｐゴシック" charset="0"/>
              </a:rPr>
              <a:t>Model 1</a:t>
            </a:r>
            <a:r>
              <a:rPr lang="en-US" sz="2200" dirty="0">
                <a:solidFill>
                  <a:srgbClr val="873624"/>
                </a:solidFill>
                <a:latin typeface="Arial" charset="0"/>
                <a:ea typeface="ＭＳ Ｐゴシック" charset="0"/>
                <a:cs typeface="ＭＳ Ｐゴシック" charset="0"/>
              </a:rPr>
              <a:t>: Multivariate </a:t>
            </a:r>
            <a:r>
              <a:rPr lang="en-US" sz="2200" dirty="0" smtClean="0">
                <a:solidFill>
                  <a:srgbClr val="873624"/>
                </a:solidFill>
                <a:latin typeface="Arial" charset="0"/>
                <a:ea typeface="ＭＳ Ｐゴシック" charset="0"/>
                <a:cs typeface="ＭＳ Ｐゴシック" charset="0"/>
              </a:rPr>
              <a:t>Bernoulli</a:t>
            </a:r>
          </a:p>
          <a:p>
            <a:pPr eaLnBrk="1" hangingPunct="1"/>
            <a:endParaRPr lang="en-US" dirty="0">
              <a:solidFill>
                <a:srgbClr val="873624"/>
              </a:solidFill>
              <a:latin typeface="Arial" charset="0"/>
              <a:ea typeface="ＭＳ Ｐゴシック" charset="0"/>
              <a:cs typeface="ＭＳ Ｐゴシック" charset="0"/>
            </a:endParaRPr>
          </a:p>
          <a:p>
            <a:pPr eaLnBrk="1" hangingPunct="1"/>
            <a:endParaRPr lang="en-US" dirty="0" smtClean="0">
              <a:solidFill>
                <a:srgbClr val="873624"/>
              </a:solidFill>
              <a:latin typeface="Arial" charset="0"/>
              <a:ea typeface="ＭＳ Ｐゴシック" charset="0"/>
              <a:cs typeface="ＭＳ Ｐゴシック" charset="0"/>
            </a:endParaRPr>
          </a:p>
          <a:p>
            <a:pPr eaLnBrk="1" hangingPunct="1"/>
            <a:endParaRPr lang="en-US" dirty="0">
              <a:solidFill>
                <a:srgbClr val="873624"/>
              </a:solidFill>
              <a:latin typeface="Arial" charset="0"/>
              <a:ea typeface="ＭＳ Ｐゴシック" charset="0"/>
              <a:cs typeface="ＭＳ Ｐゴシック" charset="0"/>
            </a:endParaRPr>
          </a:p>
          <a:p>
            <a:pPr eaLnBrk="1" hangingPunct="1"/>
            <a:r>
              <a:rPr lang="en-US" sz="2200" dirty="0" smtClean="0">
                <a:solidFill>
                  <a:schemeClr val="tx1"/>
                </a:solidFill>
                <a:latin typeface="Arial" charset="0"/>
                <a:ea typeface="ＭＳ Ｐゴシック" charset="0"/>
                <a:cs typeface="ＭＳ Ｐゴシック" charset="0"/>
              </a:rPr>
              <a:t>Used when in our problem the absence of a particular word matters.</a:t>
            </a:r>
          </a:p>
          <a:p>
            <a:pPr eaLnBrk="1" hangingPunct="1"/>
            <a:r>
              <a:rPr lang="en-US" sz="2200" dirty="0" smtClean="0">
                <a:solidFill>
                  <a:schemeClr val="tx1"/>
                </a:solidFill>
                <a:latin typeface="Arial" charset="0"/>
                <a:ea typeface="ＭＳ Ｐゴシック" charset="0"/>
                <a:cs typeface="ＭＳ Ｐゴシック" charset="0"/>
              </a:rPr>
              <a:t>Ex) </a:t>
            </a:r>
            <a:r>
              <a:rPr lang="en-US" sz="2200" dirty="0">
                <a:solidFill>
                  <a:schemeClr val="tx1"/>
                </a:solidFill>
                <a:latin typeface="Arial" charset="0"/>
                <a:ea typeface="ＭＳ Ｐゴシック" charset="0"/>
                <a:cs typeface="ＭＳ Ｐゴシック" charset="0"/>
              </a:rPr>
              <a:t>S</a:t>
            </a:r>
            <a:r>
              <a:rPr lang="en-US" sz="2200" dirty="0" smtClean="0">
                <a:solidFill>
                  <a:schemeClr val="tx1"/>
                </a:solidFill>
                <a:latin typeface="Arial" charset="0"/>
                <a:ea typeface="ＭＳ Ｐゴシック" charset="0"/>
                <a:cs typeface="ＭＳ Ｐゴシック" charset="0"/>
              </a:rPr>
              <a:t>pam or Adult </a:t>
            </a:r>
            <a:r>
              <a:rPr lang="en-US" sz="2200" dirty="0">
                <a:solidFill>
                  <a:schemeClr val="tx1"/>
                </a:solidFill>
                <a:latin typeface="Arial" charset="0"/>
                <a:ea typeface="ＭＳ Ｐゴシック" charset="0"/>
                <a:cs typeface="ＭＳ Ｐゴシック" charset="0"/>
              </a:rPr>
              <a:t>C</a:t>
            </a:r>
            <a:r>
              <a:rPr lang="en-US" sz="2200" dirty="0" smtClean="0">
                <a:solidFill>
                  <a:schemeClr val="tx1"/>
                </a:solidFill>
                <a:latin typeface="Arial" charset="0"/>
                <a:ea typeface="ＭＳ Ｐゴシック" charset="0"/>
                <a:cs typeface="ＭＳ Ｐゴシック" charset="0"/>
              </a:rPr>
              <a:t>ontent Detection</a:t>
            </a:r>
          </a:p>
          <a:p>
            <a:pPr eaLnBrk="1" hangingPunct="1"/>
            <a:r>
              <a:rPr lang="en-US" sz="2200" dirty="0" smtClean="0">
                <a:solidFill>
                  <a:schemeClr val="tx1"/>
                </a:solidFill>
                <a:latin typeface="Arial" charset="0"/>
                <a:ea typeface="ＭＳ Ｐゴシック" charset="0"/>
                <a:cs typeface="ＭＳ Ｐゴシック" charset="0"/>
              </a:rPr>
              <a:t>Hold 1</a:t>
            </a:r>
            <a:r>
              <a:rPr lang="en-US" sz="2200" baseline="30000" dirty="0" smtClean="0">
                <a:solidFill>
                  <a:schemeClr val="tx1"/>
                </a:solidFill>
                <a:latin typeface="Arial" charset="0"/>
                <a:ea typeface="ＭＳ Ｐゴシック" charset="0"/>
                <a:cs typeface="ＭＳ Ｐゴシック" charset="0"/>
              </a:rPr>
              <a:t>st</a:t>
            </a:r>
            <a:r>
              <a:rPr lang="en-US" sz="2200" dirty="0" smtClean="0">
                <a:solidFill>
                  <a:schemeClr val="tx1"/>
                </a:solidFill>
                <a:latin typeface="Arial" charset="0"/>
                <a:ea typeface="ＭＳ Ｐゴシック" charset="0"/>
                <a:cs typeface="ＭＳ Ｐゴシック" charset="0"/>
              </a:rPr>
              <a:t> assumption of Naïve </a:t>
            </a:r>
            <a:r>
              <a:rPr lang="en-US" sz="2200" dirty="0" err="1" smtClean="0">
                <a:solidFill>
                  <a:schemeClr val="tx1"/>
                </a:solidFill>
                <a:latin typeface="Arial" charset="0"/>
                <a:ea typeface="ＭＳ Ｐゴシック" charset="0"/>
                <a:cs typeface="ＭＳ Ｐゴシック" charset="0"/>
              </a:rPr>
              <a:t>bayesian</a:t>
            </a:r>
            <a:endParaRPr lang="en-US" sz="2200" dirty="0" smtClean="0">
              <a:solidFill>
                <a:schemeClr val="tx1"/>
              </a:solidFill>
              <a:latin typeface="Arial" charset="0"/>
              <a:ea typeface="ＭＳ Ｐゴシック" charset="0"/>
              <a:cs typeface="ＭＳ Ｐゴシック" charset="0"/>
            </a:endParaRPr>
          </a:p>
        </p:txBody>
      </p:sp>
      <p:sp>
        <p:nvSpPr>
          <p:cNvPr id="3891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16FE925-857A-A841-A7FA-B7ACED24DA52}" type="slidenum">
              <a:rPr lang="en-US" sz="1400">
                <a:latin typeface="Times New Roman" charset="0"/>
              </a:rPr>
              <a:pPr eaLnBrk="1" hangingPunct="1"/>
              <a:t>19</a:t>
            </a:fld>
            <a:endParaRPr lang="en-US" sz="1400">
              <a:latin typeface="Times New Roman" charset="0"/>
            </a:endParaRPr>
          </a:p>
        </p:txBody>
      </p:sp>
      <p:graphicFrame>
        <p:nvGraphicFramePr>
          <p:cNvPr id="5" name="Object 2"/>
          <p:cNvGraphicFramePr>
            <a:graphicFrameLocks noChangeAspect="1"/>
          </p:cNvGraphicFramePr>
          <p:nvPr>
            <p:extLst>
              <p:ext uri="{D42A27DB-BD31-4B8C-83A1-F6EECF244321}">
                <p14:modId xmlns:p14="http://schemas.microsoft.com/office/powerpoint/2010/main" val="2450294726"/>
              </p:ext>
            </p:extLst>
          </p:nvPr>
        </p:nvGraphicFramePr>
        <p:xfrm>
          <a:off x="699247" y="2830273"/>
          <a:ext cx="3252788" cy="876300"/>
        </p:xfrm>
        <a:graphic>
          <a:graphicData uri="http://schemas.openxmlformats.org/presentationml/2006/ole">
            <mc:AlternateContent xmlns:mc="http://schemas.openxmlformats.org/markup-compatibility/2006">
              <mc:Choice xmlns:v="urn:schemas-microsoft-com:vml" Requires="v">
                <p:oleObj spid="_x0000_s1039" name="Equation" r:id="rId3" imgW="990170" imgH="266584" progId="Equation.3">
                  <p:embed/>
                </p:oleObj>
              </mc:Choice>
              <mc:Fallback>
                <p:oleObj name="Equation" r:id="rId3" imgW="990170" imgH="26658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9247" y="2830273"/>
                        <a:ext cx="3252788"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6" name="Text Box 3"/>
          <p:cNvSpPr txBox="1">
            <a:spLocks noChangeArrowheads="1"/>
          </p:cNvSpPr>
          <p:nvPr/>
        </p:nvSpPr>
        <p:spPr bwMode="auto">
          <a:xfrm>
            <a:off x="3998166" y="2884248"/>
            <a:ext cx="444658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dirty="0"/>
              <a:t>fraction of documents of topic </a:t>
            </a:r>
            <a:r>
              <a:rPr lang="en-US" i="1" dirty="0"/>
              <a:t>c</a:t>
            </a:r>
            <a:r>
              <a:rPr lang="en-US" i="1" baseline="-25000" dirty="0"/>
              <a:t>j</a:t>
            </a:r>
          </a:p>
          <a:p>
            <a:pPr algn="ctr"/>
            <a:r>
              <a:rPr lang="en-US" dirty="0"/>
              <a:t>in which word </a:t>
            </a:r>
            <a:r>
              <a:rPr lang="en-US" i="1" dirty="0"/>
              <a:t>w</a:t>
            </a:r>
            <a:r>
              <a:rPr lang="en-US" dirty="0"/>
              <a:t> appears</a:t>
            </a:r>
          </a:p>
        </p:txBody>
      </p:sp>
    </p:spTree>
    <p:extLst>
      <p:ext uri="{BB962C8B-B14F-4D97-AF65-F5344CB8AC3E}">
        <p14:creationId xmlns:p14="http://schemas.microsoft.com/office/powerpoint/2010/main" val="2938633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Assigning subject categories, topics, or genres</a:t>
            </a:r>
          </a:p>
          <a:p>
            <a:r>
              <a:rPr lang="en-US" dirty="0" smtClean="0"/>
              <a:t>Spam detection</a:t>
            </a:r>
          </a:p>
          <a:p>
            <a:r>
              <a:rPr lang="en-US" dirty="0" smtClean="0"/>
              <a:t>Authorship identification</a:t>
            </a:r>
          </a:p>
          <a:p>
            <a:r>
              <a:rPr lang="en-US" dirty="0" smtClean="0"/>
              <a:t>Age/gender identification</a:t>
            </a:r>
          </a:p>
          <a:p>
            <a:r>
              <a:rPr lang="en-US" dirty="0" smtClean="0"/>
              <a:t>Language Identification</a:t>
            </a:r>
          </a:p>
          <a:p>
            <a:r>
              <a:rPr lang="en-US" dirty="0" smtClean="0"/>
              <a:t>Sentiment analysis</a:t>
            </a:r>
          </a:p>
          <a:p>
            <a:r>
              <a:rPr lang="en-US" dirty="0" smtClean="0"/>
              <a:t>And so on..</a:t>
            </a:r>
            <a:endParaRPr lang="en-US" dirty="0"/>
          </a:p>
        </p:txBody>
      </p:sp>
      <p:sp>
        <p:nvSpPr>
          <p:cNvPr id="3" name="Title 2"/>
          <p:cNvSpPr>
            <a:spLocks noGrp="1"/>
          </p:cNvSpPr>
          <p:nvPr>
            <p:ph type="title"/>
          </p:nvPr>
        </p:nvSpPr>
        <p:spPr/>
        <p:txBody>
          <a:bodyPr/>
          <a:lstStyle/>
          <a:p>
            <a:r>
              <a:rPr lang="en-US" dirty="0" smtClean="0"/>
              <a:t>Text Classification</a:t>
            </a:r>
            <a:endParaRPr lang="en-US" dirty="0"/>
          </a:p>
        </p:txBody>
      </p:sp>
    </p:spTree>
    <p:extLst>
      <p:ext uri="{BB962C8B-B14F-4D97-AF65-F5344CB8AC3E}">
        <p14:creationId xmlns:p14="http://schemas.microsoft.com/office/powerpoint/2010/main" val="304581673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Two Models</a:t>
            </a:r>
          </a:p>
        </p:txBody>
      </p:sp>
      <p:sp>
        <p:nvSpPr>
          <p:cNvPr id="39939" name="Rectangle 3"/>
          <p:cNvSpPr>
            <a:spLocks noGrp="1" noChangeArrowheads="1"/>
          </p:cNvSpPr>
          <p:nvPr>
            <p:ph type="body" idx="1"/>
          </p:nvPr>
        </p:nvSpPr>
        <p:spPr/>
        <p:txBody>
          <a:bodyPr>
            <a:normAutofit fontScale="92500" lnSpcReduction="10000"/>
          </a:bodyPr>
          <a:lstStyle/>
          <a:p>
            <a:pPr eaLnBrk="1" hangingPunct="1">
              <a:lnSpc>
                <a:spcPct val="90000"/>
              </a:lnSpc>
            </a:pPr>
            <a:r>
              <a:rPr lang="en-US" i="1" dirty="0">
                <a:latin typeface="Arial" charset="0"/>
                <a:ea typeface="ＭＳ Ｐゴシック" charset="0"/>
                <a:cs typeface="ＭＳ Ｐゴシック" charset="0"/>
              </a:rPr>
              <a:t>Model 2</a:t>
            </a:r>
            <a:r>
              <a:rPr lang="en-US" dirty="0">
                <a:latin typeface="Arial" charset="0"/>
                <a:ea typeface="ＭＳ Ｐゴシック" charset="0"/>
                <a:cs typeface="ＭＳ Ｐゴシック" charset="0"/>
              </a:rPr>
              <a:t>: </a:t>
            </a:r>
            <a:r>
              <a:rPr lang="en-US" dirty="0">
                <a:solidFill>
                  <a:srgbClr val="873624"/>
                </a:solidFill>
                <a:latin typeface="Arial" charset="0"/>
                <a:ea typeface="ＭＳ Ｐゴシック" charset="0"/>
                <a:cs typeface="ＭＳ Ｐゴシック" charset="0"/>
              </a:rPr>
              <a:t>Multinomial = Class conditional </a:t>
            </a:r>
            <a:r>
              <a:rPr lang="en-US" dirty="0" smtClean="0">
                <a:solidFill>
                  <a:srgbClr val="873624"/>
                </a:solidFill>
                <a:latin typeface="Arial" charset="0"/>
                <a:ea typeface="ＭＳ Ｐゴシック" charset="0"/>
                <a:cs typeface="ＭＳ Ｐゴシック" charset="0"/>
              </a:rPr>
              <a:t>unigram</a:t>
            </a:r>
          </a:p>
          <a:p>
            <a:pPr eaLnBrk="1" hangingPunct="1">
              <a:lnSpc>
                <a:spcPct val="90000"/>
              </a:lnSpc>
            </a:pPr>
            <a:endParaRPr lang="en-US" dirty="0">
              <a:solidFill>
                <a:srgbClr val="873624"/>
              </a:solidFill>
              <a:latin typeface="Arial" charset="0"/>
              <a:ea typeface="ＭＳ Ｐゴシック" charset="0"/>
              <a:cs typeface="ＭＳ Ｐゴシック" charset="0"/>
            </a:endParaRPr>
          </a:p>
          <a:p>
            <a:pPr eaLnBrk="1" hangingPunct="1">
              <a:lnSpc>
                <a:spcPct val="90000"/>
              </a:lnSpc>
            </a:pPr>
            <a:endParaRPr lang="en-US" dirty="0" smtClean="0">
              <a:solidFill>
                <a:srgbClr val="873624"/>
              </a:solidFill>
              <a:latin typeface="Arial" charset="0"/>
              <a:ea typeface="ＭＳ Ｐゴシック" charset="0"/>
              <a:cs typeface="ＭＳ Ｐゴシック" charset="0"/>
            </a:endParaRPr>
          </a:p>
          <a:p>
            <a:pPr eaLnBrk="1" hangingPunct="1">
              <a:lnSpc>
                <a:spcPct val="90000"/>
              </a:lnSpc>
            </a:pPr>
            <a:endParaRPr lang="en-US" dirty="0" smtClean="0">
              <a:solidFill>
                <a:srgbClr val="873624"/>
              </a:solidFill>
              <a:latin typeface="Arial" charset="0"/>
              <a:ea typeface="ＭＳ Ｐゴシック" charset="0"/>
              <a:cs typeface="ＭＳ Ｐゴシック" charset="0"/>
            </a:endParaRPr>
          </a:p>
          <a:p>
            <a:pPr eaLnBrk="1" hangingPunct="1">
              <a:lnSpc>
                <a:spcPct val="90000"/>
              </a:lnSpc>
            </a:pPr>
            <a:endParaRPr lang="en-US" dirty="0" smtClean="0">
              <a:solidFill>
                <a:srgbClr val="873624"/>
              </a:solidFill>
              <a:latin typeface="Arial" charset="0"/>
              <a:ea typeface="ＭＳ Ｐゴシック" charset="0"/>
              <a:cs typeface="ＭＳ Ｐゴシック" charset="0"/>
            </a:endParaRPr>
          </a:p>
          <a:p>
            <a:pPr eaLnBrk="1" hangingPunct="1">
              <a:lnSpc>
                <a:spcPct val="90000"/>
              </a:lnSpc>
            </a:pPr>
            <a:r>
              <a:rPr lang="en-US" dirty="0" smtClean="0">
                <a:solidFill>
                  <a:srgbClr val="000000"/>
                </a:solidFill>
                <a:latin typeface="Arial" charset="0"/>
                <a:ea typeface="ＭＳ Ｐゴシック" charset="0"/>
                <a:cs typeface="ＭＳ Ｐゴシック" charset="0"/>
              </a:rPr>
              <a:t>Used when the multiple occurrences of the words matter a lot in the classification problem.</a:t>
            </a:r>
          </a:p>
          <a:p>
            <a:pPr eaLnBrk="1" hangingPunct="1">
              <a:lnSpc>
                <a:spcPct val="90000"/>
              </a:lnSpc>
            </a:pPr>
            <a:r>
              <a:rPr lang="en-US" dirty="0" smtClean="0">
                <a:solidFill>
                  <a:srgbClr val="000000"/>
                </a:solidFill>
                <a:latin typeface="Arial" charset="0"/>
                <a:ea typeface="ＭＳ Ｐゴシック" charset="0"/>
                <a:cs typeface="ＭＳ Ｐゴシック" charset="0"/>
              </a:rPr>
              <a:t>Ex) Topic classification</a:t>
            </a:r>
          </a:p>
          <a:p>
            <a:pPr eaLnBrk="1" hangingPunct="1">
              <a:lnSpc>
                <a:spcPct val="90000"/>
              </a:lnSpc>
            </a:pPr>
            <a:r>
              <a:rPr lang="en-US" dirty="0" smtClean="0"/>
              <a:t>Hold 1</a:t>
            </a:r>
            <a:r>
              <a:rPr lang="en-US" baseline="30000" dirty="0" smtClean="0"/>
              <a:t>st</a:t>
            </a:r>
            <a:r>
              <a:rPr lang="en-US" dirty="0" smtClean="0"/>
              <a:t> and 2</a:t>
            </a:r>
            <a:r>
              <a:rPr lang="en-US" baseline="30000" dirty="0" smtClean="0"/>
              <a:t>nd</a:t>
            </a:r>
            <a:r>
              <a:rPr lang="en-US" dirty="0" smtClean="0"/>
              <a:t> assumption of Naïve Bayesian</a:t>
            </a:r>
          </a:p>
          <a:p>
            <a:pPr marL="457200" lvl="1" indent="0">
              <a:buClr>
                <a:schemeClr val="tx1"/>
              </a:buClr>
              <a:buSzPct val="55000"/>
              <a:buNone/>
            </a:pPr>
            <a:r>
              <a:rPr lang="en-US" dirty="0" smtClean="0"/>
              <a:t>	Use </a:t>
            </a:r>
            <a:r>
              <a:rPr lang="en-US" dirty="0"/>
              <a:t>same parameters for each position</a:t>
            </a:r>
          </a:p>
          <a:p>
            <a:pPr marL="457200" lvl="1" indent="0">
              <a:buClr>
                <a:schemeClr val="tx1"/>
              </a:buClr>
              <a:buSzPct val="55000"/>
              <a:buNone/>
            </a:pPr>
            <a:r>
              <a:rPr lang="en-US" dirty="0" smtClean="0"/>
              <a:t>	Result </a:t>
            </a:r>
            <a:r>
              <a:rPr lang="en-US" dirty="0"/>
              <a:t>is bag of words model (over tokens not types)</a:t>
            </a:r>
          </a:p>
          <a:p>
            <a:pPr lvl="2" eaLnBrk="1" hangingPunct="1">
              <a:lnSpc>
                <a:spcPct val="90000"/>
              </a:lnSpc>
            </a:pPr>
            <a:endParaRPr lang="en-US" dirty="0">
              <a:latin typeface="Arial" charset="0"/>
              <a:ea typeface="ＭＳ Ｐゴシック" charset="0"/>
            </a:endParaRPr>
          </a:p>
          <a:p>
            <a:pPr lvl="2" eaLnBrk="1" hangingPunct="1">
              <a:lnSpc>
                <a:spcPct val="90000"/>
              </a:lnSpc>
            </a:pPr>
            <a:endParaRPr lang="en-US" sz="3200" dirty="0">
              <a:latin typeface="Arial" charset="0"/>
              <a:ea typeface="ＭＳ Ｐゴシック" charset="0"/>
            </a:endParaRPr>
          </a:p>
        </p:txBody>
      </p:sp>
      <p:sp>
        <p:nvSpPr>
          <p:cNvPr id="39943"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1C80704-2F78-6643-B332-94F21BC6D980}" type="slidenum">
              <a:rPr lang="en-US" sz="1400">
                <a:latin typeface="Times New Roman" charset="0"/>
              </a:rPr>
              <a:pPr eaLnBrk="1" hangingPunct="1"/>
              <a:t>20</a:t>
            </a:fld>
            <a:endParaRPr lang="en-US" sz="1400">
              <a:latin typeface="Times New Roman" charset="0"/>
            </a:endParaRPr>
          </a:p>
        </p:txBody>
      </p:sp>
      <p:graphicFrame>
        <p:nvGraphicFramePr>
          <p:cNvPr id="7" name="Object 3"/>
          <p:cNvGraphicFramePr>
            <a:graphicFrameLocks noChangeAspect="1"/>
          </p:cNvGraphicFramePr>
          <p:nvPr>
            <p:extLst>
              <p:ext uri="{D42A27DB-BD31-4B8C-83A1-F6EECF244321}">
                <p14:modId xmlns:p14="http://schemas.microsoft.com/office/powerpoint/2010/main" val="2410318504"/>
              </p:ext>
            </p:extLst>
          </p:nvPr>
        </p:nvGraphicFramePr>
        <p:xfrm>
          <a:off x="1122882" y="2767789"/>
          <a:ext cx="3295650" cy="876300"/>
        </p:xfrm>
        <a:graphic>
          <a:graphicData uri="http://schemas.openxmlformats.org/presentationml/2006/ole">
            <mc:AlternateContent xmlns:mc="http://schemas.openxmlformats.org/markup-compatibility/2006">
              <mc:Choice xmlns:v="urn:schemas-microsoft-com:vml" Requires="v">
                <p:oleObj spid="_x0000_s95259" name="Equation" r:id="rId3" imgW="1002865" imgH="266584" progId="Equation.3">
                  <p:embed/>
                </p:oleObj>
              </mc:Choice>
              <mc:Fallback>
                <p:oleObj name="Equation" r:id="rId3" imgW="1002865" imgH="26658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2882" y="2767789"/>
                        <a:ext cx="3295650"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8" name="Text Box 6"/>
          <p:cNvSpPr txBox="1">
            <a:spLocks noChangeArrowheads="1"/>
          </p:cNvSpPr>
          <p:nvPr/>
        </p:nvSpPr>
        <p:spPr bwMode="auto">
          <a:xfrm>
            <a:off x="4375489" y="2593459"/>
            <a:ext cx="439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dirty="0"/>
              <a:t>fraction of times in which </a:t>
            </a:r>
          </a:p>
          <a:p>
            <a:pPr algn="ctr"/>
            <a:r>
              <a:rPr lang="en-US" dirty="0"/>
              <a:t>word </a:t>
            </a:r>
            <a:r>
              <a:rPr lang="en-US" i="1" dirty="0"/>
              <a:t>w</a:t>
            </a:r>
            <a:r>
              <a:rPr lang="en-US" dirty="0"/>
              <a:t> appears </a:t>
            </a:r>
          </a:p>
          <a:p>
            <a:pPr algn="ctr"/>
            <a:r>
              <a:rPr lang="en-US" dirty="0"/>
              <a:t>across all documents of topic </a:t>
            </a:r>
            <a:r>
              <a:rPr lang="en-US" i="1" dirty="0"/>
              <a:t>c</a:t>
            </a:r>
            <a:r>
              <a:rPr lang="en-US" i="1" baseline="-25000" dirty="0"/>
              <a:t>j</a:t>
            </a:r>
          </a:p>
        </p:txBody>
      </p:sp>
    </p:spTree>
    <p:extLst>
      <p:ext uri="{BB962C8B-B14F-4D97-AF65-F5344CB8AC3E}">
        <p14:creationId xmlns:p14="http://schemas.microsoft.com/office/powerpoint/2010/main" val="33724278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oup 3"/>
          <p:cNvGrpSpPr>
            <a:grpSpLocks/>
          </p:cNvGrpSpPr>
          <p:nvPr/>
        </p:nvGrpSpPr>
        <p:grpSpPr bwMode="auto">
          <a:xfrm>
            <a:off x="0" y="-141288"/>
            <a:ext cx="4025900" cy="557213"/>
            <a:chOff x="0" y="0"/>
            <a:chExt cx="2536" cy="352"/>
          </a:xfrm>
        </p:grpSpPr>
        <p:sp>
          <p:nvSpPr>
            <p:cNvPr id="26625" name="Rectangle 1"/>
            <p:cNvSpPr>
              <a:spLocks/>
            </p:cNvSpPr>
            <p:nvPr/>
          </p:nvSpPr>
          <p:spPr bwMode="auto">
            <a:xfrm>
              <a:off x="0" y="89"/>
              <a:ext cx="2536" cy="171"/>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2545" name="Rectangle 2"/>
            <p:cNvSpPr>
              <a:spLocks/>
            </p:cNvSpPr>
            <p:nvPr/>
          </p:nvSpPr>
          <p:spPr bwMode="auto">
            <a:xfrm>
              <a:off x="0" y="0"/>
              <a:ext cx="2536"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endParaRPr lang="en-US" sz="1600" dirty="0">
                <a:solidFill>
                  <a:srgbClr val="FFFFFF"/>
                </a:solidFill>
                <a:ea typeface="MS PGothic" charset="0"/>
                <a:cs typeface="MS PGothic" charset="0"/>
              </a:endParaRPr>
            </a:p>
          </p:txBody>
        </p:sp>
      </p:grpSp>
      <p:grpSp>
        <p:nvGrpSpPr>
          <p:cNvPr id="22531" name="Group 6"/>
          <p:cNvGrpSpPr>
            <a:grpSpLocks/>
          </p:cNvGrpSpPr>
          <p:nvPr/>
        </p:nvGrpSpPr>
        <p:grpSpPr bwMode="auto">
          <a:xfrm>
            <a:off x="3733800" y="-26988"/>
            <a:ext cx="3886200" cy="328613"/>
            <a:chOff x="0" y="0"/>
            <a:chExt cx="2448" cy="208"/>
          </a:xfrm>
        </p:grpSpPr>
        <p:sp>
          <p:nvSpPr>
            <p:cNvPr id="26628" name="Rectangle 4"/>
            <p:cNvSpPr>
              <a:spLocks/>
            </p:cNvSpPr>
            <p:nvPr/>
          </p:nvSpPr>
          <p:spPr bwMode="auto">
            <a:xfrm>
              <a:off x="0" y="17"/>
              <a:ext cx="2448" cy="173"/>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2543" name="Rectangle 5"/>
            <p:cNvSpPr>
              <a:spLocks/>
            </p:cNvSpPr>
            <p:nvPr/>
          </p:nvSpPr>
          <p:spPr bwMode="auto">
            <a:xfrm>
              <a:off x="0" y="0"/>
              <a:ext cx="2448"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r>
                <a:rPr lang="en-US" sz="1600">
                  <a:solidFill>
                    <a:srgbClr val="FFFFFF"/>
                  </a:solidFill>
                  <a:ea typeface="MS PGothic" charset="0"/>
                  <a:cs typeface="MS PGothic" charset="0"/>
                </a:rPr>
                <a:t> </a:t>
              </a:r>
            </a:p>
          </p:txBody>
        </p:sp>
      </p:grpSp>
      <p:sp>
        <p:nvSpPr>
          <p:cNvPr id="26635" name="Rectangle 11"/>
          <p:cNvSpPr>
            <a:spLocks noGrp="1" noChangeArrowheads="1"/>
          </p:cNvSpPr>
          <p:nvPr>
            <p:ph type="title"/>
          </p:nvPr>
        </p:nvSpPr>
        <p:spPr>
          <a:xfrm>
            <a:off x="228600" y="0"/>
            <a:ext cx="8610600" cy="1371600"/>
          </a:xfrm>
        </p:spPr>
        <p:txBody>
          <a:bodyPr rIns="132080"/>
          <a:lstStyle/>
          <a:p>
            <a:pPr indent="0" eaLnBrk="1" hangingPunct="1">
              <a:defRPr/>
            </a:pPr>
            <a:r>
              <a:rPr lang="en-US" sz="4400" b="1" dirty="0" smtClean="0"/>
              <a:t>The bag of words representation</a:t>
            </a:r>
          </a:p>
        </p:txBody>
      </p:sp>
      <p:grpSp>
        <p:nvGrpSpPr>
          <p:cNvPr id="22535" name="Group 14"/>
          <p:cNvGrpSpPr>
            <a:grpSpLocks/>
          </p:cNvGrpSpPr>
          <p:nvPr/>
        </p:nvGrpSpPr>
        <p:grpSpPr bwMode="auto">
          <a:xfrm>
            <a:off x="1905000" y="1803401"/>
            <a:ext cx="4717690" cy="3387104"/>
            <a:chOff x="0" y="0"/>
            <a:chExt cx="3072" cy="2752"/>
          </a:xfrm>
        </p:grpSpPr>
        <p:sp>
          <p:nvSpPr>
            <p:cNvPr id="22538" name="Rectangle 12"/>
            <p:cNvSpPr>
              <a:spLocks/>
            </p:cNvSpPr>
            <p:nvPr/>
          </p:nvSpPr>
          <p:spPr bwMode="auto">
            <a:xfrm>
              <a:off x="0" y="0"/>
              <a:ext cx="3072" cy="2752"/>
            </a:xfrm>
            <a:prstGeom prst="rect">
              <a:avLst/>
            </a:prstGeom>
            <a:solidFill>
              <a:srgbClr val="FCD5B5"/>
            </a:solidFill>
            <a:ln w="28575">
              <a:solidFill>
                <a:schemeClr val="tx1"/>
              </a:solidFill>
              <a:miter lim="800000"/>
              <a:headEnd/>
              <a:tailEnd/>
            </a:ln>
          </p:spPr>
          <p:txBody>
            <a:bodyPr lIns="0" tIns="0" rIns="0" bIns="0"/>
            <a:lstStyle/>
            <a:p>
              <a:endParaRPr lang="en-US"/>
            </a:p>
          </p:txBody>
        </p:sp>
        <p:sp>
          <p:nvSpPr>
            <p:cNvPr id="22539" name="Rectangle 13"/>
            <p:cNvSpPr>
              <a:spLocks/>
            </p:cNvSpPr>
            <p:nvPr/>
          </p:nvSpPr>
          <p:spPr bwMode="auto">
            <a:xfrm>
              <a:off x="0" y="0"/>
              <a:ext cx="3072" cy="2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lnSpc>
                  <a:spcPct val="80000"/>
                </a:lnSpc>
                <a:spcBef>
                  <a:spcPts val="475"/>
                </a:spcBef>
              </a:pPr>
              <a:r>
                <a:rPr lang="en-US" sz="2000" dirty="0">
                  <a:solidFill>
                    <a:schemeClr val="tx1"/>
                  </a:solidFill>
                  <a:latin typeface="Courier" charset="0"/>
                  <a:ea typeface="MS PGothic" charset="0"/>
                  <a:cs typeface="MS PGothic" charset="0"/>
                  <a:sym typeface="Courier" charset="0"/>
                </a:rPr>
                <a:t>I love this movie! It's sweet, but with satirical humor. The dialogue is great and the adventure scenes are fun…  It manages to be whimsical and romantic while laughing at the conventions of the fairy tale genre. I would recommend it to just about anyone. I've seen it several times, and I'm always happy to see it again whenever I have a friend who hasn't seen it yet.</a:t>
              </a:r>
            </a:p>
          </p:txBody>
        </p:sp>
      </p:grpSp>
      <p:sp>
        <p:nvSpPr>
          <p:cNvPr id="22536" name="Rectangle 15"/>
          <p:cNvSpPr>
            <a:spLocks/>
          </p:cNvSpPr>
          <p:nvPr/>
        </p:nvSpPr>
        <p:spPr bwMode="auto">
          <a:xfrm>
            <a:off x="228600" y="1371600"/>
            <a:ext cx="13843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Lst>
        </p:spPr>
        <p:txBody>
          <a:bodyPr lIns="0" tIns="0" rIns="40639" bIns="0"/>
          <a:lstStyle/>
          <a:p>
            <a:pPr marL="39688"/>
            <a:r>
              <a:rPr lang="en-US" sz="10600" dirty="0" err="1">
                <a:solidFill>
                  <a:schemeClr val="tx1"/>
                </a:solidFill>
                <a:ea typeface="MS PGothic" charset="0"/>
                <a:cs typeface="MS PGothic" charset="0"/>
              </a:rPr>
              <a:t>γ</a:t>
            </a:r>
            <a:r>
              <a:rPr lang="en-US" sz="10600" dirty="0">
                <a:solidFill>
                  <a:schemeClr val="tx1"/>
                </a:solidFill>
                <a:ea typeface="MS PGothic" charset="0"/>
                <a:cs typeface="MS PGothic" charset="0"/>
              </a:rPr>
              <a:t>(</a:t>
            </a:r>
          </a:p>
        </p:txBody>
      </p:sp>
      <p:sp>
        <p:nvSpPr>
          <p:cNvPr id="22537" name="Rectangle 16"/>
          <p:cNvSpPr>
            <a:spLocks/>
          </p:cNvSpPr>
          <p:nvPr/>
        </p:nvSpPr>
        <p:spPr bwMode="auto">
          <a:xfrm>
            <a:off x="6732588" y="2451100"/>
            <a:ext cx="2351087"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Lst>
        </p:spPr>
        <p:txBody>
          <a:bodyPr wrap="none" lIns="0" tIns="0" rIns="40639" bIns="0">
            <a:spAutoFit/>
          </a:bodyPr>
          <a:lstStyle/>
          <a:p>
            <a:pPr marL="39688"/>
            <a:r>
              <a:rPr lang="en-US" sz="10600">
                <a:solidFill>
                  <a:schemeClr val="tx1"/>
                </a:solidFill>
                <a:ea typeface="MS PGothic" charset="0"/>
                <a:cs typeface="MS PGothic" charset="0"/>
              </a:rPr>
              <a:t>)=c</a:t>
            </a:r>
          </a:p>
        </p:txBody>
      </p:sp>
      <p:sp>
        <p:nvSpPr>
          <p:cNvPr id="2" name="TextBox 1"/>
          <p:cNvSpPr txBox="1"/>
          <p:nvPr/>
        </p:nvSpPr>
        <p:spPr>
          <a:xfrm>
            <a:off x="228600" y="5387768"/>
            <a:ext cx="8722749" cy="523220"/>
          </a:xfrm>
          <a:prstGeom prst="rect">
            <a:avLst/>
          </a:prstGeom>
          <a:noFill/>
        </p:spPr>
        <p:txBody>
          <a:bodyPr wrap="square" rtlCol="0">
            <a:spAutoFit/>
          </a:bodyPr>
          <a:lstStyle/>
          <a:p>
            <a:r>
              <a:rPr lang="en-US" sz="2800" b="1" dirty="0" smtClean="0"/>
              <a:t>Naïve Bayes relies on Bag of words representation</a:t>
            </a:r>
            <a:endParaRPr lang="en-US" sz="2800" b="1" dirty="0"/>
          </a:p>
        </p:txBody>
      </p:sp>
    </p:spTree>
    <p:extLst>
      <p:ext uri="{BB962C8B-B14F-4D97-AF65-F5344CB8AC3E}">
        <p14:creationId xmlns:p14="http://schemas.microsoft.com/office/powerpoint/2010/main" val="1984159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4-08-21 at 11.28.39 AM.png"/>
          <p:cNvPicPr>
            <a:picLocks noGrp="1" noChangeAspect="1"/>
          </p:cNvPicPr>
          <p:nvPr>
            <p:ph idx="1"/>
          </p:nvPr>
        </p:nvPicPr>
        <p:blipFill>
          <a:blip r:embed="rId2">
            <a:extLst>
              <a:ext uri="{28A0092B-C50C-407E-A947-70E740481C1C}">
                <a14:useLocalDpi xmlns:a14="http://schemas.microsoft.com/office/drawing/2010/main" val="0"/>
              </a:ext>
            </a:extLst>
          </a:blip>
          <a:srcRect t="-7603" b="-7603"/>
          <a:stretch>
            <a:fillRect/>
          </a:stretch>
        </p:blipFill>
        <p:spPr>
          <a:xfrm>
            <a:off x="698500" y="2247900"/>
            <a:ext cx="7747000" cy="3878263"/>
          </a:xfrm>
        </p:spPr>
      </p:pic>
      <p:sp>
        <p:nvSpPr>
          <p:cNvPr id="3" name="Title 2"/>
          <p:cNvSpPr>
            <a:spLocks noGrp="1"/>
          </p:cNvSpPr>
          <p:nvPr>
            <p:ph type="title"/>
          </p:nvPr>
        </p:nvSpPr>
        <p:spPr/>
        <p:txBody>
          <a:bodyPr/>
          <a:lstStyle/>
          <a:p>
            <a:r>
              <a:rPr lang="en-US" sz="4000" b="1" dirty="0"/>
              <a:t>The	bag	</a:t>
            </a:r>
            <a:r>
              <a:rPr lang="en-US" sz="4000" b="1" dirty="0" smtClean="0"/>
              <a:t>of words representation: using a</a:t>
            </a:r>
            <a:r>
              <a:rPr lang="en-US" sz="4000" b="1" dirty="0"/>
              <a:t>	</a:t>
            </a:r>
            <a:r>
              <a:rPr lang="en-US" sz="4000" b="1" dirty="0" smtClean="0"/>
              <a:t>subset of words</a:t>
            </a:r>
            <a:endParaRPr lang="en-US" sz="4000" b="1" dirty="0"/>
          </a:p>
        </p:txBody>
      </p:sp>
    </p:spTree>
    <p:extLst>
      <p:ext uri="{BB962C8B-B14F-4D97-AF65-F5344CB8AC3E}">
        <p14:creationId xmlns:p14="http://schemas.microsoft.com/office/powerpoint/2010/main" val="401322897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3"/>
          <p:cNvGrpSpPr>
            <a:grpSpLocks/>
          </p:cNvGrpSpPr>
          <p:nvPr/>
        </p:nvGrpSpPr>
        <p:grpSpPr bwMode="auto">
          <a:xfrm>
            <a:off x="0" y="-141288"/>
            <a:ext cx="4025900" cy="557213"/>
            <a:chOff x="0" y="0"/>
            <a:chExt cx="2536" cy="352"/>
          </a:xfrm>
        </p:grpSpPr>
        <p:sp>
          <p:nvSpPr>
            <p:cNvPr id="27649" name="Rectangle 1"/>
            <p:cNvSpPr>
              <a:spLocks/>
            </p:cNvSpPr>
            <p:nvPr/>
          </p:nvSpPr>
          <p:spPr bwMode="auto">
            <a:xfrm>
              <a:off x="0" y="89"/>
              <a:ext cx="2536" cy="171"/>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3590" name="Rectangle 2"/>
            <p:cNvSpPr>
              <a:spLocks/>
            </p:cNvSpPr>
            <p:nvPr/>
          </p:nvSpPr>
          <p:spPr bwMode="auto">
            <a:xfrm>
              <a:off x="0" y="0"/>
              <a:ext cx="2536"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endParaRPr lang="en-US" sz="1600" dirty="0">
                <a:solidFill>
                  <a:srgbClr val="FFFFFF"/>
                </a:solidFill>
                <a:ea typeface="MS PGothic" charset="0"/>
                <a:cs typeface="MS PGothic" charset="0"/>
              </a:endParaRPr>
            </a:p>
          </p:txBody>
        </p:sp>
      </p:grpSp>
      <p:grpSp>
        <p:nvGrpSpPr>
          <p:cNvPr id="23555" name="Group 6"/>
          <p:cNvGrpSpPr>
            <a:grpSpLocks/>
          </p:cNvGrpSpPr>
          <p:nvPr/>
        </p:nvGrpSpPr>
        <p:grpSpPr bwMode="auto">
          <a:xfrm>
            <a:off x="3733800" y="-26988"/>
            <a:ext cx="3886200" cy="328613"/>
            <a:chOff x="0" y="0"/>
            <a:chExt cx="2448" cy="208"/>
          </a:xfrm>
        </p:grpSpPr>
        <p:sp>
          <p:nvSpPr>
            <p:cNvPr id="27652" name="Rectangle 4"/>
            <p:cNvSpPr>
              <a:spLocks/>
            </p:cNvSpPr>
            <p:nvPr/>
          </p:nvSpPr>
          <p:spPr bwMode="auto">
            <a:xfrm>
              <a:off x="0" y="17"/>
              <a:ext cx="2448" cy="173"/>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3588" name="Rectangle 5"/>
            <p:cNvSpPr>
              <a:spLocks/>
            </p:cNvSpPr>
            <p:nvPr/>
          </p:nvSpPr>
          <p:spPr bwMode="auto">
            <a:xfrm>
              <a:off x="0" y="0"/>
              <a:ext cx="2448"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r>
                <a:rPr lang="en-US" sz="1600">
                  <a:solidFill>
                    <a:srgbClr val="FFFFFF"/>
                  </a:solidFill>
                  <a:ea typeface="MS PGothic" charset="0"/>
                  <a:cs typeface="MS PGothic" charset="0"/>
                </a:rPr>
                <a:t> </a:t>
              </a:r>
            </a:p>
          </p:txBody>
        </p:sp>
      </p:grpSp>
      <p:sp>
        <p:nvSpPr>
          <p:cNvPr id="27659" name="Rectangle 11"/>
          <p:cNvSpPr>
            <a:spLocks noGrp="1" noChangeArrowheads="1"/>
          </p:cNvSpPr>
          <p:nvPr>
            <p:ph type="title"/>
          </p:nvPr>
        </p:nvSpPr>
        <p:spPr>
          <a:xfrm>
            <a:off x="457200" y="0"/>
            <a:ext cx="8382000" cy="1371600"/>
          </a:xfrm>
        </p:spPr>
        <p:txBody>
          <a:bodyPr rIns="132080"/>
          <a:lstStyle/>
          <a:p>
            <a:pPr indent="0" eaLnBrk="1" hangingPunct="1">
              <a:defRPr/>
            </a:pPr>
            <a:r>
              <a:rPr lang="en-US" sz="4000" b="1" dirty="0" smtClean="0"/>
              <a:t>The bag of words representation</a:t>
            </a:r>
          </a:p>
        </p:txBody>
      </p:sp>
      <p:sp>
        <p:nvSpPr>
          <p:cNvPr id="23559" name="Rectangle 12"/>
          <p:cNvSpPr>
            <a:spLocks/>
          </p:cNvSpPr>
          <p:nvPr/>
        </p:nvSpPr>
        <p:spPr bwMode="auto">
          <a:xfrm>
            <a:off x="1905000" y="1803400"/>
            <a:ext cx="4876800" cy="4368800"/>
          </a:xfrm>
          <a:prstGeom prst="rect">
            <a:avLst/>
          </a:prstGeom>
          <a:solidFill>
            <a:srgbClr val="FCD5B5"/>
          </a:solidFill>
          <a:ln w="28575">
            <a:solidFill>
              <a:schemeClr val="tx1"/>
            </a:solidFill>
            <a:miter lim="800000"/>
            <a:headEnd/>
            <a:tailEnd/>
          </a:ln>
        </p:spPr>
        <p:txBody>
          <a:bodyPr lIns="0" tIns="0" rIns="0" bIns="0"/>
          <a:lstStyle/>
          <a:p>
            <a:endParaRPr lang="en-US"/>
          </a:p>
        </p:txBody>
      </p:sp>
      <p:sp>
        <p:nvSpPr>
          <p:cNvPr id="23560" name="Rectangle 13"/>
          <p:cNvSpPr>
            <a:spLocks/>
          </p:cNvSpPr>
          <p:nvPr/>
        </p:nvSpPr>
        <p:spPr bwMode="auto">
          <a:xfrm>
            <a:off x="457200" y="2311400"/>
            <a:ext cx="13843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Lst>
        </p:spPr>
        <p:txBody>
          <a:bodyPr lIns="0" tIns="0" rIns="40639" bIns="0"/>
          <a:lstStyle/>
          <a:p>
            <a:pPr marL="39688"/>
            <a:r>
              <a:rPr lang="en-US" sz="10600">
                <a:solidFill>
                  <a:schemeClr val="tx1"/>
                </a:solidFill>
                <a:ea typeface="MS PGothic" charset="0"/>
                <a:cs typeface="MS PGothic" charset="0"/>
              </a:rPr>
              <a:t>γ(</a:t>
            </a:r>
          </a:p>
        </p:txBody>
      </p:sp>
      <p:sp>
        <p:nvSpPr>
          <p:cNvPr id="23561" name="Rectangle 14"/>
          <p:cNvSpPr>
            <a:spLocks/>
          </p:cNvSpPr>
          <p:nvPr/>
        </p:nvSpPr>
        <p:spPr bwMode="auto">
          <a:xfrm>
            <a:off x="6732588" y="2451100"/>
            <a:ext cx="2351087"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Lst>
        </p:spPr>
        <p:txBody>
          <a:bodyPr wrap="none" lIns="0" tIns="0" rIns="40639" bIns="0">
            <a:spAutoFit/>
          </a:bodyPr>
          <a:lstStyle/>
          <a:p>
            <a:pPr marL="39688"/>
            <a:r>
              <a:rPr lang="en-US" sz="10600">
                <a:solidFill>
                  <a:schemeClr val="tx1"/>
                </a:solidFill>
                <a:ea typeface="MS PGothic" charset="0"/>
                <a:cs typeface="MS PGothic" charset="0"/>
              </a:rPr>
              <a:t>)=c</a:t>
            </a:r>
          </a:p>
        </p:txBody>
      </p:sp>
      <p:graphicFrame>
        <p:nvGraphicFramePr>
          <p:cNvPr id="27663" name="Group 15"/>
          <p:cNvGraphicFramePr>
            <a:graphicFrameLocks noGrp="1"/>
          </p:cNvGraphicFramePr>
          <p:nvPr/>
        </p:nvGraphicFramePr>
        <p:xfrm>
          <a:off x="1905000" y="1803400"/>
          <a:ext cx="4876800" cy="4387855"/>
        </p:xfrm>
        <a:graphic>
          <a:graphicData uri="http://schemas.openxmlformats.org/drawingml/2006/table">
            <a:tbl>
              <a:tblPr/>
              <a:tblGrid>
                <a:gridCol w="2925763"/>
                <a:gridCol w="1951037"/>
              </a:tblGrid>
              <a:tr h="665460">
                <a:tc>
                  <a:txBody>
                    <a:bodyPr/>
                    <a:lstStyle/>
                    <a:p>
                      <a:pPr marL="39688" marR="0" lvl="0" indent="0" algn="l" defTabSz="914400" rtl="0" eaLnBrk="1" fontAlgn="base" latinLnBrk="0" hangingPunct="1">
                        <a:lnSpc>
                          <a:spcPct val="100000"/>
                        </a:lnSpc>
                        <a:spcBef>
                          <a:spcPct val="0"/>
                        </a:spcBef>
                        <a:spcAft>
                          <a:spcPct val="0"/>
                        </a:spcAft>
                        <a:buClr>
                          <a:srgbClr val="437085"/>
                        </a:buClr>
                        <a:buSzPct val="100000"/>
                        <a:buFont typeface="Wingdings" charset="0"/>
                        <a:buNone/>
                        <a:tabLst/>
                      </a:pPr>
                      <a:r>
                        <a:rPr kumimoji="0" lang="en-US" sz="3700" b="0" i="0" u="none" strike="noStrike" cap="none" normalizeH="0" baseline="0">
                          <a:ln>
                            <a:noFill/>
                          </a:ln>
                          <a:solidFill>
                            <a:schemeClr val="tx1"/>
                          </a:solidFill>
                          <a:effectLst/>
                          <a:latin typeface="Courier" charset="0"/>
                          <a:ea typeface="ヒラギノ角ゴ ProN W3" charset="0"/>
                          <a:cs typeface="Courier" charset="0"/>
                          <a:sym typeface="Courier" charset="0"/>
                        </a:rPr>
                        <a:t>great</a:t>
                      </a:r>
                    </a:p>
                  </a:txBody>
                  <a:tcPr marL="50800" marR="50800" marT="50791" marB="5079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437085"/>
                        </a:buClr>
                        <a:buSzPct val="100000"/>
                        <a:buFont typeface="Wingdings" charset="0"/>
                        <a:buNone/>
                        <a:tabLst/>
                      </a:pPr>
                      <a:r>
                        <a:rPr kumimoji="0" lang="en-US" sz="3700" b="0" i="0" u="none" strike="noStrike" cap="none" normalizeH="0" baseline="0">
                          <a:ln>
                            <a:noFill/>
                          </a:ln>
                          <a:solidFill>
                            <a:schemeClr val="tx1"/>
                          </a:solidFill>
                          <a:effectLst/>
                          <a:latin typeface="Courier" charset="0"/>
                          <a:ea typeface="ヒラギノ角ゴ ProN W3" charset="0"/>
                          <a:cs typeface="Courier" charset="0"/>
                          <a:sym typeface="Courier" charset="0"/>
                        </a:rPr>
                        <a:t>2</a:t>
                      </a:r>
                    </a:p>
                  </a:txBody>
                  <a:tcPr marL="50800" marR="50800" marT="50791" marB="5079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33276">
                <a:tc>
                  <a:txBody>
                    <a:bodyPr/>
                    <a:lstStyle/>
                    <a:p>
                      <a:pPr marL="39688" marR="0" lvl="0" indent="0" algn="l" defTabSz="914400" rtl="0" eaLnBrk="1" fontAlgn="base" latinLnBrk="0" hangingPunct="1">
                        <a:lnSpc>
                          <a:spcPct val="100000"/>
                        </a:lnSpc>
                        <a:spcBef>
                          <a:spcPct val="0"/>
                        </a:spcBef>
                        <a:spcAft>
                          <a:spcPct val="0"/>
                        </a:spcAft>
                        <a:buClr>
                          <a:srgbClr val="437085"/>
                        </a:buClr>
                        <a:buSzPct val="100000"/>
                        <a:buFont typeface="Wingdings" charset="0"/>
                        <a:buNone/>
                        <a:tabLst/>
                      </a:pPr>
                      <a:r>
                        <a:rPr kumimoji="0" lang="en-US" sz="3700" b="0" i="0" u="none" strike="noStrike" cap="none" normalizeH="0" baseline="0">
                          <a:ln>
                            <a:noFill/>
                          </a:ln>
                          <a:solidFill>
                            <a:schemeClr val="tx1"/>
                          </a:solidFill>
                          <a:effectLst/>
                          <a:latin typeface="Courier" charset="0"/>
                          <a:ea typeface="ヒラギノ角ゴ ProN W3" charset="0"/>
                          <a:cs typeface="Courier" charset="0"/>
                          <a:sym typeface="Courier" charset="0"/>
                        </a:rPr>
                        <a:t>love</a:t>
                      </a:r>
                    </a:p>
                  </a:txBody>
                  <a:tcPr marL="50800" marR="50800" marT="50791" marB="5079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437085"/>
                        </a:buClr>
                        <a:buSzPct val="100000"/>
                        <a:buFont typeface="Wingdings" charset="0"/>
                        <a:buNone/>
                        <a:tabLst/>
                      </a:pPr>
                      <a:r>
                        <a:rPr kumimoji="0" lang="en-US" sz="3700" b="0" i="0" u="none" strike="noStrike" cap="none" normalizeH="0" baseline="0">
                          <a:ln>
                            <a:noFill/>
                          </a:ln>
                          <a:solidFill>
                            <a:schemeClr val="tx1"/>
                          </a:solidFill>
                          <a:effectLst/>
                          <a:latin typeface="Courier" charset="0"/>
                          <a:ea typeface="ヒラギノ角ゴ ProN W3" charset="0"/>
                          <a:cs typeface="Courier" charset="0"/>
                          <a:sym typeface="Courier" charset="0"/>
                        </a:rPr>
                        <a:t>2</a:t>
                      </a:r>
                    </a:p>
                  </a:txBody>
                  <a:tcPr marL="50800" marR="50800" marT="50791" marB="5079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01532">
                <a:tc>
                  <a:txBody>
                    <a:bodyPr/>
                    <a:lstStyle/>
                    <a:p>
                      <a:pPr marL="39688" marR="0" lvl="0" indent="0" algn="l" defTabSz="914400" rtl="0" eaLnBrk="1" fontAlgn="base" latinLnBrk="0" hangingPunct="1">
                        <a:lnSpc>
                          <a:spcPct val="100000"/>
                        </a:lnSpc>
                        <a:spcBef>
                          <a:spcPct val="0"/>
                        </a:spcBef>
                        <a:spcAft>
                          <a:spcPct val="0"/>
                        </a:spcAft>
                        <a:buClr>
                          <a:srgbClr val="437085"/>
                        </a:buClr>
                        <a:buSzPct val="100000"/>
                        <a:buFont typeface="Wingdings" charset="0"/>
                        <a:buNone/>
                        <a:tabLst/>
                      </a:pPr>
                      <a:r>
                        <a:rPr kumimoji="0" lang="en-US" sz="3700" b="0" i="0" u="none" strike="noStrike" cap="none" normalizeH="0" baseline="0">
                          <a:ln>
                            <a:noFill/>
                          </a:ln>
                          <a:solidFill>
                            <a:schemeClr val="tx1"/>
                          </a:solidFill>
                          <a:effectLst/>
                          <a:latin typeface="Courier" charset="0"/>
                          <a:ea typeface="ヒラギノ角ゴ ProN W3" charset="0"/>
                          <a:cs typeface="Courier" charset="0"/>
                          <a:sym typeface="Courier" charset="0"/>
                        </a:rPr>
                        <a:t>recommend</a:t>
                      </a:r>
                    </a:p>
                  </a:txBody>
                  <a:tcPr marL="50800" marR="50800" marT="50791" marB="5079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437085"/>
                        </a:buClr>
                        <a:buSzPct val="100000"/>
                        <a:buFont typeface="Wingdings" charset="0"/>
                        <a:buNone/>
                        <a:tabLst/>
                      </a:pPr>
                      <a:r>
                        <a:rPr kumimoji="0" lang="en-US" sz="3700" b="0" i="0" u="none" strike="noStrike" cap="none" normalizeH="0" baseline="0">
                          <a:ln>
                            <a:noFill/>
                          </a:ln>
                          <a:solidFill>
                            <a:schemeClr val="tx1"/>
                          </a:solidFill>
                          <a:effectLst/>
                          <a:latin typeface="Courier" charset="0"/>
                          <a:ea typeface="ヒラギノ角ゴ ProN W3" charset="0"/>
                          <a:cs typeface="Courier" charset="0"/>
                          <a:sym typeface="Courier" charset="0"/>
                        </a:rPr>
                        <a:t>1</a:t>
                      </a:r>
                    </a:p>
                  </a:txBody>
                  <a:tcPr marL="50800" marR="50800" marT="50791" marB="5079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5460">
                <a:tc>
                  <a:txBody>
                    <a:bodyPr/>
                    <a:lstStyle/>
                    <a:p>
                      <a:pPr marL="39688" marR="0" lvl="0" indent="0" algn="l" defTabSz="914400" rtl="0" eaLnBrk="1" fontAlgn="base" latinLnBrk="0" hangingPunct="1">
                        <a:lnSpc>
                          <a:spcPct val="100000"/>
                        </a:lnSpc>
                        <a:spcBef>
                          <a:spcPct val="0"/>
                        </a:spcBef>
                        <a:spcAft>
                          <a:spcPct val="0"/>
                        </a:spcAft>
                        <a:buClr>
                          <a:srgbClr val="437085"/>
                        </a:buClr>
                        <a:buSzPct val="100000"/>
                        <a:buFont typeface="Wingdings" charset="0"/>
                        <a:buNone/>
                        <a:tabLst/>
                      </a:pPr>
                      <a:r>
                        <a:rPr kumimoji="0" lang="en-US" sz="3700" b="0" i="0" u="none" strike="noStrike" cap="none" normalizeH="0" baseline="0">
                          <a:ln>
                            <a:noFill/>
                          </a:ln>
                          <a:solidFill>
                            <a:schemeClr val="tx1"/>
                          </a:solidFill>
                          <a:effectLst/>
                          <a:latin typeface="Courier" charset="0"/>
                          <a:ea typeface="ヒラギノ角ゴ ProN W3" charset="0"/>
                          <a:cs typeface="Courier" charset="0"/>
                          <a:sym typeface="Courier" charset="0"/>
                        </a:rPr>
                        <a:t>laugh</a:t>
                      </a:r>
                    </a:p>
                  </a:txBody>
                  <a:tcPr marL="50800" marR="50800" marT="50791" marB="5079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437085"/>
                        </a:buClr>
                        <a:buSzPct val="100000"/>
                        <a:buFont typeface="Wingdings" charset="0"/>
                        <a:buNone/>
                        <a:tabLst/>
                      </a:pPr>
                      <a:r>
                        <a:rPr kumimoji="0" lang="en-US" sz="3700" b="0" i="0" u="none" strike="noStrike" cap="none" normalizeH="0" baseline="0">
                          <a:ln>
                            <a:noFill/>
                          </a:ln>
                          <a:solidFill>
                            <a:schemeClr val="tx1"/>
                          </a:solidFill>
                          <a:effectLst/>
                          <a:latin typeface="Courier" charset="0"/>
                          <a:ea typeface="ヒラギノ角ゴ ProN W3" charset="0"/>
                          <a:cs typeface="Courier" charset="0"/>
                          <a:sym typeface="Courier" charset="0"/>
                        </a:rPr>
                        <a:t>1</a:t>
                      </a:r>
                    </a:p>
                  </a:txBody>
                  <a:tcPr marL="50800" marR="50800" marT="50791" marB="5079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52329">
                <a:tc>
                  <a:txBody>
                    <a:bodyPr/>
                    <a:lstStyle/>
                    <a:p>
                      <a:pPr marL="39688" marR="0" lvl="0" indent="0" algn="l" defTabSz="914400" rtl="0" eaLnBrk="1" fontAlgn="base" latinLnBrk="0" hangingPunct="1">
                        <a:lnSpc>
                          <a:spcPct val="100000"/>
                        </a:lnSpc>
                        <a:spcBef>
                          <a:spcPct val="0"/>
                        </a:spcBef>
                        <a:spcAft>
                          <a:spcPct val="0"/>
                        </a:spcAft>
                        <a:buClr>
                          <a:srgbClr val="437085"/>
                        </a:buClr>
                        <a:buSzPct val="100000"/>
                        <a:buFont typeface="Wingdings" charset="0"/>
                        <a:buNone/>
                        <a:tabLst/>
                      </a:pPr>
                      <a:r>
                        <a:rPr kumimoji="0" lang="en-US" sz="3700" b="0" i="0" u="none" strike="noStrike" cap="none" normalizeH="0" baseline="0">
                          <a:ln>
                            <a:noFill/>
                          </a:ln>
                          <a:solidFill>
                            <a:schemeClr val="tx1"/>
                          </a:solidFill>
                          <a:effectLst/>
                          <a:latin typeface="Courier" charset="0"/>
                          <a:ea typeface="ヒラギノ角ゴ ProN W3" charset="0"/>
                          <a:cs typeface="Courier" charset="0"/>
                          <a:sym typeface="Courier" charset="0"/>
                        </a:rPr>
                        <a:t>happy</a:t>
                      </a:r>
                    </a:p>
                  </a:txBody>
                  <a:tcPr marL="50800" marR="50800" marT="50791" marB="5079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437085"/>
                        </a:buClr>
                        <a:buSzPct val="100000"/>
                        <a:buFont typeface="Wingdings" charset="0"/>
                        <a:buNone/>
                        <a:tabLst/>
                      </a:pPr>
                      <a:r>
                        <a:rPr kumimoji="0" lang="en-US" sz="3700" b="0" i="0" u="none" strike="noStrike" cap="none" normalizeH="0" baseline="0">
                          <a:ln>
                            <a:noFill/>
                          </a:ln>
                          <a:solidFill>
                            <a:schemeClr val="tx1"/>
                          </a:solidFill>
                          <a:effectLst/>
                          <a:latin typeface="Courier" charset="0"/>
                          <a:ea typeface="ヒラギノ角ゴ ProN W3" charset="0"/>
                          <a:cs typeface="Courier" charset="0"/>
                          <a:sym typeface="Courier" charset="0"/>
                        </a:rPr>
                        <a:t>1</a:t>
                      </a:r>
                    </a:p>
                  </a:txBody>
                  <a:tcPr marL="50800" marR="50800" marT="50791" marB="5079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9794">
                <a:tc>
                  <a:txBody>
                    <a:bodyPr/>
                    <a:lstStyle/>
                    <a:p>
                      <a:pPr marL="39688" marR="0" lvl="0" indent="0" algn="ctr" defTabSz="914400" rtl="0" eaLnBrk="1" fontAlgn="base" latinLnBrk="0" hangingPunct="1">
                        <a:lnSpc>
                          <a:spcPct val="100000"/>
                        </a:lnSpc>
                        <a:spcBef>
                          <a:spcPct val="0"/>
                        </a:spcBef>
                        <a:spcAft>
                          <a:spcPct val="0"/>
                        </a:spcAft>
                        <a:buClr>
                          <a:srgbClr val="437085"/>
                        </a:buClr>
                        <a:buSzPct val="100000"/>
                        <a:buFont typeface="Wingdings" charset="0"/>
                        <a:buNone/>
                        <a:tabLst/>
                      </a:pPr>
                      <a:r>
                        <a:rPr kumimoji="0" lang="en-US" sz="3700" b="0" i="0" u="none" strike="noStrike" cap="none" normalizeH="0" baseline="0">
                          <a:ln>
                            <a:noFill/>
                          </a:ln>
                          <a:solidFill>
                            <a:schemeClr val="tx1"/>
                          </a:solidFill>
                          <a:effectLst/>
                          <a:latin typeface="Courier" charset="0"/>
                          <a:ea typeface="ヒラギノ角ゴ ProN W3" charset="0"/>
                          <a:cs typeface="Courier" charset="0"/>
                          <a:sym typeface="Courier" charset="0"/>
                        </a:rPr>
                        <a:t>...</a:t>
                      </a:r>
                    </a:p>
                  </a:txBody>
                  <a:tcPr marL="50800" marR="50800" marT="50791" marB="5079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437085"/>
                        </a:buClr>
                        <a:buSzPct val="100000"/>
                        <a:buFont typeface="Wingdings" charset="0"/>
                        <a:buNone/>
                        <a:tabLst/>
                      </a:pPr>
                      <a:r>
                        <a:rPr kumimoji="0" lang="en-US" sz="3700" b="0" i="0" u="none" strike="noStrike" cap="none" normalizeH="0" baseline="0">
                          <a:ln>
                            <a:noFill/>
                          </a:ln>
                          <a:solidFill>
                            <a:schemeClr val="tx1"/>
                          </a:solidFill>
                          <a:effectLst/>
                          <a:latin typeface="Courier" charset="0"/>
                          <a:ea typeface="ヒラギノ角ゴ ProN W3" charset="0"/>
                          <a:cs typeface="Courier" charset="0"/>
                          <a:sym typeface="Courier" charset="0"/>
                        </a:rPr>
                        <a:t>...</a:t>
                      </a:r>
                    </a:p>
                  </a:txBody>
                  <a:tcPr marL="50800" marR="50800" marT="50791" marB="5079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25319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4-08-21 at 11.33.41 AM.png"/>
          <p:cNvPicPr>
            <a:picLocks noGrp="1" noChangeAspect="1"/>
          </p:cNvPicPr>
          <p:nvPr>
            <p:ph idx="1"/>
          </p:nvPr>
        </p:nvPicPr>
        <p:blipFill>
          <a:blip r:embed="rId2">
            <a:extLst>
              <a:ext uri="{28A0092B-C50C-407E-A947-70E740481C1C}">
                <a14:useLocalDpi xmlns:a14="http://schemas.microsoft.com/office/drawing/2010/main" val="0"/>
              </a:ext>
            </a:extLst>
          </a:blip>
          <a:srcRect t="-12756" b="-12756"/>
          <a:stretch>
            <a:fillRect/>
          </a:stretch>
        </p:blipFill>
        <p:spPr/>
      </p:pic>
      <p:sp>
        <p:nvSpPr>
          <p:cNvPr id="3" name="Title 2"/>
          <p:cNvSpPr>
            <a:spLocks noGrp="1"/>
          </p:cNvSpPr>
          <p:nvPr>
            <p:ph type="title"/>
          </p:nvPr>
        </p:nvSpPr>
        <p:spPr/>
        <p:txBody>
          <a:bodyPr/>
          <a:lstStyle/>
          <a:p>
            <a:r>
              <a:rPr lang="en-US" sz="4800" b="1" dirty="0" smtClean="0"/>
              <a:t>Bag of words for document classification</a:t>
            </a:r>
            <a:endParaRPr lang="en-US" sz="4800" b="1" dirty="0"/>
          </a:p>
        </p:txBody>
      </p:sp>
    </p:spTree>
    <p:extLst>
      <p:ext uri="{BB962C8B-B14F-4D97-AF65-F5344CB8AC3E}">
        <p14:creationId xmlns:p14="http://schemas.microsoft.com/office/powerpoint/2010/main" val="325208447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533400" y="379413"/>
            <a:ext cx="8077200" cy="992187"/>
          </a:xfrm>
        </p:spPr>
        <p:txBody>
          <a:bodyPr lIns="90000" tIns="46800" rIns="90000" bIns="46800">
            <a:spAutoFit/>
          </a:bodyPr>
          <a:lstStyle/>
          <a:p>
            <a:pPr defTabSz="457200" eaLnBrk="1" hangingPunct="1">
              <a:lnSpc>
                <a:spcPct val="87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atin typeface="Arial" charset="0"/>
                <a:ea typeface="ＭＳ Ｐゴシック" charset="0"/>
                <a:cs typeface="ＭＳ Ｐゴシック" charset="0"/>
              </a:rPr>
              <a:t>Feature Selection: Why?</a:t>
            </a:r>
          </a:p>
        </p:txBody>
      </p:sp>
      <p:sp>
        <p:nvSpPr>
          <p:cNvPr id="41987" name="Rectangle 3"/>
          <p:cNvSpPr>
            <a:spLocks noGrp="1" noChangeArrowheads="1"/>
          </p:cNvSpPr>
          <p:nvPr>
            <p:ph type="body" idx="1"/>
          </p:nvPr>
        </p:nvSpPr>
        <p:spPr>
          <a:xfrm>
            <a:off x="533400" y="2124430"/>
            <a:ext cx="8077200" cy="3522427"/>
          </a:xfrm>
        </p:spPr>
        <p:txBody>
          <a:bodyPr lIns="90000" tIns="46800" rIns="90000" bIns="46800">
            <a:spAutoFit/>
          </a:bodyPr>
          <a:lstStyle/>
          <a:p>
            <a:pPr marL="334963" indent="-334963" defTabSz="457200" eaLnBrk="1" hangingPunct="1">
              <a:lnSpc>
                <a:spcPct val="87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latin typeface="Arial" charset="0"/>
                <a:ea typeface="ＭＳ Ｐゴシック" charset="0"/>
                <a:cs typeface="ＭＳ Ｐゴシック" charset="0"/>
              </a:rPr>
              <a:t>Text collections have a large number of features</a:t>
            </a:r>
          </a:p>
          <a:p>
            <a:pPr marL="735013" lvl="1" indent="-277813" defTabSz="457200" eaLnBrk="1" hangingPunct="1">
              <a:lnSpc>
                <a:spcPct val="87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latin typeface="Arial" charset="0"/>
                <a:ea typeface="ＭＳ Ｐゴシック" charset="0"/>
              </a:rPr>
              <a:t>10,000 – 1,000,000 unique words … and more</a:t>
            </a:r>
          </a:p>
          <a:p>
            <a:pPr marL="334963" indent="-334963" defTabSz="457200" eaLnBrk="1" hangingPunct="1">
              <a:lnSpc>
                <a:spcPct val="87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latin typeface="Arial" charset="0"/>
                <a:ea typeface="ＭＳ Ｐゴシック" charset="0"/>
                <a:cs typeface="ＭＳ Ｐゴシック" charset="0"/>
              </a:rPr>
              <a:t>Feature Selection </a:t>
            </a:r>
          </a:p>
          <a:p>
            <a:pPr marL="735013" lvl="1" indent="-277813" defTabSz="457200" eaLnBrk="1" hangingPunct="1">
              <a:lnSpc>
                <a:spcPct val="87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latin typeface="Arial" charset="0"/>
                <a:ea typeface="ＭＳ Ｐゴシック" charset="0"/>
              </a:rPr>
              <a:t>Makes using a particular classifier </a:t>
            </a:r>
            <a:r>
              <a:rPr lang="en-GB" dirty="0">
                <a:solidFill>
                  <a:srgbClr val="873624"/>
                </a:solidFill>
                <a:latin typeface="Arial" charset="0"/>
                <a:ea typeface="ＭＳ Ｐゴシック" charset="0"/>
              </a:rPr>
              <a:t>feasible</a:t>
            </a:r>
          </a:p>
          <a:p>
            <a:pPr marL="1135063" lvl="2" indent="-277813" defTabSz="457200" eaLnBrk="1" hangingPunct="1">
              <a:lnSpc>
                <a:spcPct val="87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latin typeface="Arial" charset="0"/>
                <a:ea typeface="ＭＳ Ｐゴシック" charset="0"/>
              </a:rPr>
              <a:t>Some classifiers can’t deal with 100,000 of features</a:t>
            </a:r>
          </a:p>
          <a:p>
            <a:pPr marL="735013" lvl="1" indent="-277813" defTabSz="457200" eaLnBrk="1" hangingPunct="1">
              <a:lnSpc>
                <a:spcPct val="87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rgbClr val="873624"/>
                </a:solidFill>
                <a:latin typeface="Arial" charset="0"/>
                <a:ea typeface="ＭＳ Ｐゴシック" charset="0"/>
              </a:rPr>
              <a:t>Reduces training time</a:t>
            </a:r>
          </a:p>
          <a:p>
            <a:pPr marL="1135063" lvl="2" indent="-277813" defTabSz="457200" eaLnBrk="1" hangingPunct="1">
              <a:lnSpc>
                <a:spcPct val="87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latin typeface="Arial" charset="0"/>
                <a:ea typeface="ＭＳ Ｐゴシック" charset="0"/>
              </a:rPr>
              <a:t>Training time for some methods is quadratic or worse in the number of features </a:t>
            </a:r>
          </a:p>
          <a:p>
            <a:pPr marL="735013" lvl="1" indent="-277813" defTabSz="457200" eaLnBrk="1" hangingPunct="1">
              <a:lnSpc>
                <a:spcPct val="87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rgbClr val="873624"/>
                </a:solidFill>
                <a:latin typeface="Arial" charset="0"/>
                <a:ea typeface="ＭＳ Ｐゴシック" charset="0"/>
              </a:rPr>
              <a:t>Can improve generalization (performance)</a:t>
            </a:r>
          </a:p>
          <a:p>
            <a:pPr marL="1135063" lvl="2" indent="-277813" defTabSz="457200" eaLnBrk="1" hangingPunct="1">
              <a:lnSpc>
                <a:spcPct val="87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latin typeface="Arial" charset="0"/>
                <a:ea typeface="ＭＳ Ｐゴシック" charset="0"/>
              </a:rPr>
              <a:t>Eliminates noise </a:t>
            </a:r>
            <a:r>
              <a:rPr lang="en-GB" dirty="0" smtClean="0">
                <a:latin typeface="Arial" charset="0"/>
                <a:ea typeface="ＭＳ Ｐゴシック" charset="0"/>
              </a:rPr>
              <a:t>features</a:t>
            </a:r>
            <a:endParaRPr lang="en-GB" dirty="0">
              <a:latin typeface="Arial" charset="0"/>
              <a:ea typeface="ＭＳ Ｐゴシック" charset="0"/>
            </a:endParaRPr>
          </a:p>
        </p:txBody>
      </p:sp>
      <p:sp>
        <p:nvSpPr>
          <p:cNvPr id="430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20C331E-A0B5-4540-8C32-696E01F5896C}" type="slidenum">
              <a:rPr lang="en-US" sz="1400" smtClean="0">
                <a:latin typeface="Times New Roman" charset="0"/>
              </a:rPr>
              <a:pPr eaLnBrk="1" hangingPunct="1"/>
              <a:t>25</a:t>
            </a:fld>
            <a:endParaRPr lang="en-US" sz="1400" dirty="0">
              <a:latin typeface="Times New Roman" charset="0"/>
            </a:endParaRPr>
          </a:p>
        </p:txBody>
      </p:sp>
    </p:spTree>
    <p:extLst>
      <p:ext uri="{BB962C8B-B14F-4D97-AF65-F5344CB8AC3E}">
        <p14:creationId xmlns:p14="http://schemas.microsoft.com/office/powerpoint/2010/main" val="2099811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dirty="0">
                <a:ea typeface="ＭＳ Ｐゴシック" charset="0"/>
                <a:cs typeface="ＭＳ Ｐゴシック" charset="0"/>
              </a:rPr>
              <a:t>Feature </a:t>
            </a:r>
            <a:r>
              <a:rPr lang="en-US" dirty="0" smtClean="0">
                <a:ea typeface="ＭＳ Ｐゴシック" charset="0"/>
                <a:cs typeface="ＭＳ Ｐゴシック" charset="0"/>
              </a:rPr>
              <a:t>selection: how?</a:t>
            </a:r>
            <a:endParaRPr lang="en-US" dirty="0">
              <a:ea typeface="ＭＳ Ｐゴシック" charset="0"/>
              <a:cs typeface="ＭＳ Ｐゴシック" charset="0"/>
            </a:endParaRPr>
          </a:p>
        </p:txBody>
      </p:sp>
      <p:sp>
        <p:nvSpPr>
          <p:cNvPr id="44035" name="Rectangle 3"/>
          <p:cNvSpPr>
            <a:spLocks noGrp="1" noChangeArrowheads="1"/>
          </p:cNvSpPr>
          <p:nvPr>
            <p:ph type="body" idx="1"/>
          </p:nvPr>
        </p:nvSpPr>
        <p:spPr/>
        <p:txBody>
          <a:bodyPr>
            <a:normAutofit fontScale="85000" lnSpcReduction="20000"/>
          </a:bodyPr>
          <a:lstStyle/>
          <a:p>
            <a:pPr eaLnBrk="1" hangingPunct="1"/>
            <a:r>
              <a:rPr lang="en-US" dirty="0">
                <a:latin typeface="Arial" charset="0"/>
                <a:ea typeface="ＭＳ Ｐゴシック" charset="0"/>
                <a:cs typeface="ＭＳ Ｐゴシック" charset="0"/>
              </a:rPr>
              <a:t>Two ideas:</a:t>
            </a:r>
          </a:p>
          <a:p>
            <a:pPr lvl="1"/>
            <a:r>
              <a:rPr lang="en-US" dirty="0" smtClean="0">
                <a:solidFill>
                  <a:schemeClr val="accent1"/>
                </a:solidFill>
                <a:latin typeface="Arial" charset="0"/>
                <a:ea typeface="ＭＳ Ｐゴシック" charset="0"/>
              </a:rPr>
              <a:t>Chi-square test </a:t>
            </a:r>
            <a:r>
              <a:rPr lang="en-GB" dirty="0" smtClean="0">
                <a:latin typeface="Symbol" charset="0"/>
                <a:ea typeface="ＭＳ Ｐゴシック" charset="0"/>
              </a:rPr>
              <a:t>(</a:t>
            </a:r>
            <a:r>
              <a:rPr lang="en-GB" dirty="0">
                <a:latin typeface="Symbol" charset="0"/>
                <a:ea typeface="ＭＳ Ｐゴシック" charset="0"/>
              </a:rPr>
              <a:t></a:t>
            </a:r>
            <a:r>
              <a:rPr lang="en-GB" baseline="30000" dirty="0">
                <a:latin typeface="Arial" charset="0"/>
                <a:ea typeface="ＭＳ Ｐゴシック" charset="0"/>
              </a:rPr>
              <a:t>2</a:t>
            </a:r>
            <a:r>
              <a:rPr lang="en-GB" dirty="0" smtClean="0">
                <a:latin typeface="Arial" charset="0"/>
                <a:ea typeface="ＭＳ Ｐゴシック" charset="0"/>
              </a:rPr>
              <a:t>)</a:t>
            </a:r>
            <a:r>
              <a:rPr lang="en-US" dirty="0">
                <a:latin typeface="Arial" charset="0"/>
                <a:ea typeface="ＭＳ Ｐゴシック" charset="0"/>
              </a:rPr>
              <a:t> </a:t>
            </a:r>
            <a:endParaRPr lang="en-US" dirty="0" smtClean="0">
              <a:latin typeface="Arial" charset="0"/>
              <a:ea typeface="ＭＳ Ｐゴシック" charset="0"/>
            </a:endParaRPr>
          </a:p>
          <a:p>
            <a:pPr lvl="2"/>
            <a:r>
              <a:rPr lang="en-US" dirty="0" smtClean="0">
                <a:latin typeface="Arial" charset="0"/>
                <a:ea typeface="ＭＳ Ｐゴシック" charset="0"/>
              </a:rPr>
              <a:t>Test whether the occurrence of a specific term and the occurrence of a specific class are independent.</a:t>
            </a:r>
            <a:endParaRPr lang="en-US" dirty="0">
              <a:latin typeface="Arial" charset="0"/>
              <a:ea typeface="ＭＳ Ｐゴシック" charset="0"/>
            </a:endParaRPr>
          </a:p>
          <a:p>
            <a:pPr lvl="2"/>
            <a:r>
              <a:rPr lang="en-US" dirty="0" smtClean="0">
                <a:latin typeface="Arial" charset="0"/>
                <a:ea typeface="ＭＳ Ｐゴシック" charset="0"/>
              </a:rPr>
              <a:t>Clear </a:t>
            </a:r>
            <a:r>
              <a:rPr lang="en-US" dirty="0">
                <a:latin typeface="Arial" charset="0"/>
                <a:ea typeface="ＭＳ Ｐゴシック" charset="0"/>
              </a:rPr>
              <a:t>information-theoretic interpretation</a:t>
            </a:r>
          </a:p>
          <a:p>
            <a:pPr lvl="2">
              <a:lnSpc>
                <a:spcPct val="90000"/>
              </a:lnSpc>
            </a:pPr>
            <a:r>
              <a:rPr lang="en-US" dirty="0">
                <a:latin typeface="Arial" charset="0"/>
                <a:ea typeface="ＭＳ Ｐゴシック" charset="0"/>
              </a:rPr>
              <a:t>May select rare uninformative </a:t>
            </a:r>
            <a:r>
              <a:rPr lang="en-US" dirty="0" smtClean="0">
                <a:latin typeface="Arial" charset="0"/>
                <a:ea typeface="ＭＳ Ｐゴシック" charset="0"/>
              </a:rPr>
              <a:t>terms</a:t>
            </a:r>
            <a:endParaRPr lang="en-GB" dirty="0" smtClean="0">
              <a:latin typeface="Arial" charset="0"/>
              <a:ea typeface="ＭＳ Ｐゴシック" charset="0"/>
            </a:endParaRPr>
          </a:p>
          <a:p>
            <a:pPr lvl="1"/>
            <a:r>
              <a:rPr lang="en-GB" dirty="0" smtClean="0">
                <a:solidFill>
                  <a:schemeClr val="accent1"/>
                </a:solidFill>
                <a:latin typeface="Arial" charset="0"/>
                <a:ea typeface="ＭＳ Ｐゴシック" charset="0"/>
              </a:rPr>
              <a:t>Mutual information (MI)</a:t>
            </a:r>
            <a:endParaRPr lang="en-US" dirty="0">
              <a:solidFill>
                <a:schemeClr val="accent1"/>
              </a:solidFill>
              <a:latin typeface="Arial" charset="0"/>
              <a:ea typeface="ＭＳ Ｐゴシック" charset="0"/>
            </a:endParaRPr>
          </a:p>
          <a:p>
            <a:pPr lvl="2" eaLnBrk="1" hangingPunct="1"/>
            <a:r>
              <a:rPr lang="en-US" dirty="0" smtClean="0">
                <a:latin typeface="Arial" charset="0"/>
                <a:ea typeface="ＭＳ Ｐゴシック" charset="0"/>
              </a:rPr>
              <a:t>How </a:t>
            </a:r>
            <a:r>
              <a:rPr lang="en-US" dirty="0">
                <a:latin typeface="Arial" charset="0"/>
                <a:ea typeface="ＭＳ Ｐゴシック" charset="0"/>
              </a:rPr>
              <a:t>much information does the value of one categorical variable give you about the value of </a:t>
            </a:r>
            <a:r>
              <a:rPr lang="en-US" dirty="0" smtClean="0">
                <a:latin typeface="Arial" charset="0"/>
                <a:ea typeface="ＭＳ Ｐゴシック" charset="0"/>
              </a:rPr>
              <a:t>another</a:t>
            </a:r>
          </a:p>
          <a:p>
            <a:pPr lvl="2">
              <a:lnSpc>
                <a:spcPct val="90000"/>
              </a:lnSpc>
            </a:pPr>
            <a:r>
              <a:rPr lang="en-US" dirty="0">
                <a:latin typeface="Arial" charset="0"/>
                <a:ea typeface="ＭＳ Ｐゴシック" charset="0"/>
              </a:rPr>
              <a:t>Statistical foundation</a:t>
            </a:r>
          </a:p>
          <a:p>
            <a:pPr lvl="2">
              <a:lnSpc>
                <a:spcPct val="90000"/>
              </a:lnSpc>
            </a:pPr>
            <a:r>
              <a:rPr lang="en-US" dirty="0">
                <a:latin typeface="Arial" charset="0"/>
                <a:ea typeface="ＭＳ Ｐゴシック" charset="0"/>
              </a:rPr>
              <a:t>May select very slightly informative frequent terms that are not very useful for </a:t>
            </a:r>
            <a:r>
              <a:rPr lang="en-US" dirty="0" smtClean="0">
                <a:latin typeface="Arial" charset="0"/>
                <a:ea typeface="ＭＳ Ｐゴシック" charset="0"/>
              </a:rPr>
              <a:t>classification</a:t>
            </a:r>
            <a:endParaRPr lang="en-US" dirty="0">
              <a:latin typeface="Arial" charset="0"/>
              <a:ea typeface="ＭＳ Ｐゴシック" charset="0"/>
            </a:endParaRPr>
          </a:p>
          <a:p>
            <a:pPr eaLnBrk="1" hangingPunct="1"/>
            <a:r>
              <a:rPr lang="en-US" sz="2200" dirty="0" smtClean="0">
                <a:latin typeface="Arial" charset="0"/>
                <a:ea typeface="ＭＳ Ｐゴシック" charset="0"/>
                <a:cs typeface="ＭＳ Ｐゴシック" charset="0"/>
              </a:rPr>
              <a:t>They</a:t>
            </a:r>
            <a:r>
              <a:rPr lang="ja-JP" altLang="en-US" sz="2200" dirty="0" smtClean="0">
                <a:latin typeface="Arial" charset="0"/>
                <a:ea typeface="ＭＳ Ｐゴシック" charset="0"/>
                <a:cs typeface="ＭＳ Ｐゴシック" charset="0"/>
              </a:rPr>
              <a:t>’</a:t>
            </a:r>
            <a:r>
              <a:rPr lang="en-US" sz="2200" dirty="0" smtClean="0">
                <a:latin typeface="Arial" charset="0"/>
                <a:ea typeface="ＭＳ Ｐゴシック" charset="0"/>
                <a:cs typeface="ＭＳ Ｐゴシック" charset="0"/>
              </a:rPr>
              <a:t>re </a:t>
            </a:r>
            <a:r>
              <a:rPr lang="en-US" sz="2200" dirty="0">
                <a:latin typeface="Arial" charset="0"/>
                <a:ea typeface="ＭＳ Ｐゴシック" charset="0"/>
                <a:cs typeface="ＭＳ Ｐゴシック" charset="0"/>
              </a:rPr>
              <a:t>similar, but </a:t>
            </a:r>
            <a:r>
              <a:rPr lang="en-GB" sz="2000" dirty="0">
                <a:latin typeface="Symbol" charset="0"/>
                <a:ea typeface="ＭＳ Ｐゴシック" charset="0"/>
                <a:cs typeface="ＭＳ Ｐゴシック" charset="0"/>
              </a:rPr>
              <a:t></a:t>
            </a:r>
            <a:r>
              <a:rPr lang="en-GB" sz="2000" baseline="30000" dirty="0">
                <a:latin typeface="Arial" charset="0"/>
                <a:ea typeface="ＭＳ Ｐゴシック" charset="0"/>
                <a:cs typeface="ＭＳ Ｐゴシック" charset="0"/>
              </a:rPr>
              <a:t>2</a:t>
            </a:r>
            <a:r>
              <a:rPr lang="en-GB" sz="2000" dirty="0">
                <a:latin typeface="Arial" charset="0"/>
                <a:ea typeface="ＭＳ Ｐゴシック" charset="0"/>
                <a:cs typeface="ＭＳ Ｐゴシック" charset="0"/>
              </a:rPr>
              <a:t> measures confidence in association, (based on available statistics), while MI measures extent of association (assuming perfect knowledge of probabilities)</a:t>
            </a:r>
            <a:endParaRPr lang="en-US" sz="2000" dirty="0">
              <a:latin typeface="Arial" charset="0"/>
              <a:ea typeface="ＭＳ Ｐゴシック" charset="0"/>
              <a:cs typeface="ＭＳ Ｐゴシック" charset="0"/>
            </a:endParaRPr>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6153FD6-DFC9-0D4B-9E67-6D1D91004904}" type="slidenum">
              <a:rPr lang="en-US" sz="1400">
                <a:latin typeface="Times New Roman" charset="0"/>
              </a:rPr>
              <a:pPr eaLnBrk="1" hangingPunct="1"/>
              <a:t>26</a:t>
            </a:fld>
            <a:endParaRPr lang="en-US" sz="1400">
              <a:latin typeface="Times New Roman" charset="0"/>
            </a:endParaRPr>
          </a:p>
        </p:txBody>
      </p:sp>
    </p:spTree>
    <p:extLst>
      <p:ext uri="{BB962C8B-B14F-4D97-AF65-F5344CB8AC3E}">
        <p14:creationId xmlns:p14="http://schemas.microsoft.com/office/powerpoint/2010/main" val="3746998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3"/>
          <p:cNvGrpSpPr>
            <a:grpSpLocks/>
          </p:cNvGrpSpPr>
          <p:nvPr/>
        </p:nvGrpSpPr>
        <p:grpSpPr bwMode="auto">
          <a:xfrm>
            <a:off x="0" y="-141288"/>
            <a:ext cx="4178300" cy="557213"/>
            <a:chOff x="0" y="0"/>
            <a:chExt cx="2632" cy="352"/>
          </a:xfrm>
        </p:grpSpPr>
        <p:sp>
          <p:nvSpPr>
            <p:cNvPr id="60417" name="Rectangle 1"/>
            <p:cNvSpPr>
              <a:spLocks/>
            </p:cNvSpPr>
            <p:nvPr/>
          </p:nvSpPr>
          <p:spPr bwMode="auto">
            <a:xfrm>
              <a:off x="0" y="89"/>
              <a:ext cx="2632" cy="171"/>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6637" name="Rectangle 2"/>
            <p:cNvSpPr>
              <a:spLocks/>
            </p:cNvSpPr>
            <p:nvPr/>
          </p:nvSpPr>
          <p:spPr bwMode="auto">
            <a:xfrm>
              <a:off x="0" y="0"/>
              <a:ext cx="2632"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endParaRPr lang="en-US" sz="1600" dirty="0">
                <a:solidFill>
                  <a:srgbClr val="FFFFFF"/>
                </a:solidFill>
                <a:ea typeface="MS PGothic" charset="0"/>
                <a:cs typeface="MS PGothic" charset="0"/>
              </a:endParaRPr>
            </a:p>
          </p:txBody>
        </p:sp>
      </p:grpSp>
      <p:grpSp>
        <p:nvGrpSpPr>
          <p:cNvPr id="26627" name="Group 6"/>
          <p:cNvGrpSpPr>
            <a:grpSpLocks/>
          </p:cNvGrpSpPr>
          <p:nvPr/>
        </p:nvGrpSpPr>
        <p:grpSpPr bwMode="auto">
          <a:xfrm>
            <a:off x="3733800" y="-26988"/>
            <a:ext cx="3886200" cy="328613"/>
            <a:chOff x="0" y="0"/>
            <a:chExt cx="2448" cy="208"/>
          </a:xfrm>
        </p:grpSpPr>
        <p:sp>
          <p:nvSpPr>
            <p:cNvPr id="60420" name="Rectangle 4"/>
            <p:cNvSpPr>
              <a:spLocks/>
            </p:cNvSpPr>
            <p:nvPr/>
          </p:nvSpPr>
          <p:spPr bwMode="auto">
            <a:xfrm>
              <a:off x="0" y="17"/>
              <a:ext cx="2448" cy="173"/>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6635" name="Rectangle 5"/>
            <p:cNvSpPr>
              <a:spLocks/>
            </p:cNvSpPr>
            <p:nvPr/>
          </p:nvSpPr>
          <p:spPr bwMode="auto">
            <a:xfrm>
              <a:off x="0" y="0"/>
              <a:ext cx="2448"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r>
                <a:rPr lang="en-US" sz="1600">
                  <a:solidFill>
                    <a:srgbClr val="FFFFFF"/>
                  </a:solidFill>
                  <a:ea typeface="MS PGothic" charset="0"/>
                  <a:cs typeface="MS PGothic" charset="0"/>
                </a:rPr>
                <a:t> </a:t>
              </a:r>
            </a:p>
          </p:txBody>
        </p:sp>
      </p:grpSp>
      <p:sp>
        <p:nvSpPr>
          <p:cNvPr id="60427" name="Rectangle 11"/>
          <p:cNvSpPr>
            <a:spLocks noGrp="1" noChangeArrowheads="1"/>
          </p:cNvSpPr>
          <p:nvPr>
            <p:ph type="title"/>
          </p:nvPr>
        </p:nvSpPr>
        <p:spPr/>
        <p:txBody>
          <a:bodyPr rIns="132080"/>
          <a:lstStyle/>
          <a:p>
            <a:pPr indent="0" eaLnBrk="1" hangingPunct="1">
              <a:defRPr/>
            </a:pPr>
            <a:r>
              <a:rPr lang="en-US" sz="4400" b="1" dirty="0" smtClean="0"/>
              <a:t>Feature Selection: Frequency</a:t>
            </a:r>
          </a:p>
        </p:txBody>
      </p:sp>
      <p:sp>
        <p:nvSpPr>
          <p:cNvPr id="60428" name="Rectangle 12"/>
          <p:cNvSpPr>
            <a:spLocks noGrp="1" noChangeArrowheads="1"/>
          </p:cNvSpPr>
          <p:nvPr>
            <p:ph type="body" idx="1"/>
          </p:nvPr>
        </p:nvSpPr>
        <p:spPr/>
        <p:txBody>
          <a:bodyPr rIns="132080">
            <a:normAutofit/>
          </a:bodyPr>
          <a:lstStyle/>
          <a:p>
            <a:pPr eaLnBrk="1" hangingPunct="1">
              <a:lnSpc>
                <a:spcPct val="90000"/>
              </a:lnSpc>
            </a:pPr>
            <a:r>
              <a:rPr lang="en-US" b="1" dirty="0" smtClean="0">
                <a:ea typeface="ヒラギノ角ゴ ProN W3" charset="0"/>
                <a:cs typeface="ヒラギノ角ゴ ProN W3" charset="0"/>
              </a:rPr>
              <a:t>The simplest feature selection method</a:t>
            </a:r>
            <a:r>
              <a:rPr lang="en-US" sz="2200" dirty="0" smtClean="0">
                <a:ea typeface="ヒラギノ角ゴ ProN W3" charset="0"/>
                <a:cs typeface="ヒラギノ角ゴ ProN W3" charset="0"/>
              </a:rPr>
              <a:t>:</a:t>
            </a:r>
          </a:p>
          <a:p>
            <a:pPr marL="782638" lvl="1" eaLnBrk="1" hangingPunct="1">
              <a:lnSpc>
                <a:spcPct val="90000"/>
              </a:lnSpc>
            </a:pPr>
            <a:r>
              <a:rPr lang="en-US" dirty="0" smtClean="0">
                <a:ea typeface="ヒラギノ角ゴ ProN W3" charset="0"/>
                <a:cs typeface="ヒラギノ角ゴ ProN W3" charset="0"/>
              </a:rPr>
              <a:t>Just use the commonest terms</a:t>
            </a:r>
          </a:p>
          <a:p>
            <a:pPr marL="782638" lvl="1" eaLnBrk="1" hangingPunct="1">
              <a:lnSpc>
                <a:spcPct val="90000"/>
              </a:lnSpc>
            </a:pPr>
            <a:r>
              <a:rPr lang="en-US" dirty="0" smtClean="0">
                <a:ea typeface="ヒラギノ角ゴ ProN W3" charset="0"/>
                <a:cs typeface="ヒラギノ角ゴ ProN W3" charset="0"/>
              </a:rPr>
              <a:t>No </a:t>
            </a:r>
            <a:r>
              <a:rPr lang="en-US" dirty="0">
                <a:ea typeface="ヒラギノ角ゴ ProN W3" charset="0"/>
                <a:cs typeface="ヒラギノ角ゴ ProN W3" charset="0"/>
              </a:rPr>
              <a:t>particular foundation</a:t>
            </a:r>
          </a:p>
          <a:p>
            <a:pPr marL="782638" lvl="1" eaLnBrk="1" hangingPunct="1">
              <a:lnSpc>
                <a:spcPct val="90000"/>
              </a:lnSpc>
            </a:pPr>
            <a:r>
              <a:rPr lang="en-US" dirty="0">
                <a:ea typeface="ヒラギノ角ゴ ProN W3" charset="0"/>
                <a:cs typeface="ヒラギノ角ゴ ProN W3" charset="0"/>
              </a:rPr>
              <a:t>But it make sense why this works</a:t>
            </a:r>
          </a:p>
          <a:p>
            <a:pPr marL="1182688" lvl="2" eaLnBrk="1" hangingPunct="1">
              <a:lnSpc>
                <a:spcPct val="90000"/>
              </a:lnSpc>
            </a:pPr>
            <a:r>
              <a:rPr lang="en-US" sz="2200" dirty="0">
                <a:ea typeface="ヒラギノ角ゴ ProN W3" charset="0"/>
                <a:cs typeface="ヒラギノ角ゴ ProN W3" charset="0"/>
              </a:rPr>
              <a:t>They</a:t>
            </a:r>
            <a:r>
              <a:rPr lang="ja-JP" altLang="en-US" sz="2200" dirty="0">
                <a:ea typeface="ヒラギノ角ゴ ProN W3" charset="0"/>
                <a:cs typeface="ヒラギノ角ゴ ProN W3" charset="0"/>
              </a:rPr>
              <a:t>’</a:t>
            </a:r>
            <a:r>
              <a:rPr lang="en-US" altLang="ja-JP" sz="2200" dirty="0">
                <a:ea typeface="ヒラギノ角ゴ ProN W3" charset="0"/>
                <a:cs typeface="ヒラギノ角ゴ ProN W3" charset="0"/>
              </a:rPr>
              <a:t>re the words that can be well-estimated and are most often available as evidence</a:t>
            </a:r>
          </a:p>
          <a:p>
            <a:pPr marL="782638" lvl="1" eaLnBrk="1" hangingPunct="1">
              <a:lnSpc>
                <a:spcPct val="90000"/>
              </a:lnSpc>
            </a:pPr>
            <a:r>
              <a:rPr lang="en-US" dirty="0">
                <a:ea typeface="ヒラギノ角ゴ ProN W3" charset="0"/>
                <a:cs typeface="ヒラギノ角ゴ ProN W3" charset="0"/>
              </a:rPr>
              <a:t>In practice, this is often 90% as good as better </a:t>
            </a:r>
            <a:r>
              <a:rPr lang="en-US" dirty="0" smtClean="0">
                <a:ea typeface="ヒラギノ角ゴ ProN W3" charset="0"/>
                <a:cs typeface="ヒラギノ角ゴ ProN W3" charset="0"/>
              </a:rPr>
              <a:t>methods</a:t>
            </a:r>
            <a:endParaRPr lang="en-US" dirty="0">
              <a:ea typeface="ヒラギノ角ゴ ProN W3" charset="0"/>
              <a:cs typeface="ヒラギノ角ゴ ProN W3" charset="0"/>
            </a:endParaRPr>
          </a:p>
        </p:txBody>
      </p:sp>
    </p:spTree>
    <p:extLst>
      <p:ext uri="{BB962C8B-B14F-4D97-AF65-F5344CB8AC3E}">
        <p14:creationId xmlns:p14="http://schemas.microsoft.com/office/powerpoint/2010/main" val="2544452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3"/>
          <p:cNvGrpSpPr>
            <a:grpSpLocks/>
          </p:cNvGrpSpPr>
          <p:nvPr/>
        </p:nvGrpSpPr>
        <p:grpSpPr bwMode="auto">
          <a:xfrm>
            <a:off x="0" y="-141288"/>
            <a:ext cx="4178300" cy="557213"/>
            <a:chOff x="0" y="0"/>
            <a:chExt cx="2632" cy="352"/>
          </a:xfrm>
        </p:grpSpPr>
        <p:sp>
          <p:nvSpPr>
            <p:cNvPr id="60417" name="Rectangle 1"/>
            <p:cNvSpPr>
              <a:spLocks/>
            </p:cNvSpPr>
            <p:nvPr/>
          </p:nvSpPr>
          <p:spPr bwMode="auto">
            <a:xfrm>
              <a:off x="0" y="89"/>
              <a:ext cx="2632" cy="171"/>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6637" name="Rectangle 2"/>
            <p:cNvSpPr>
              <a:spLocks/>
            </p:cNvSpPr>
            <p:nvPr/>
          </p:nvSpPr>
          <p:spPr bwMode="auto">
            <a:xfrm>
              <a:off x="0" y="0"/>
              <a:ext cx="2632"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endParaRPr lang="en-US" sz="1600" dirty="0">
                <a:solidFill>
                  <a:srgbClr val="FFFFFF"/>
                </a:solidFill>
                <a:ea typeface="MS PGothic" charset="0"/>
                <a:cs typeface="MS PGothic" charset="0"/>
              </a:endParaRPr>
            </a:p>
          </p:txBody>
        </p:sp>
      </p:grpSp>
      <p:grpSp>
        <p:nvGrpSpPr>
          <p:cNvPr id="26627" name="Group 6"/>
          <p:cNvGrpSpPr>
            <a:grpSpLocks/>
          </p:cNvGrpSpPr>
          <p:nvPr/>
        </p:nvGrpSpPr>
        <p:grpSpPr bwMode="auto">
          <a:xfrm>
            <a:off x="3733800" y="-26988"/>
            <a:ext cx="3886200" cy="328613"/>
            <a:chOff x="0" y="0"/>
            <a:chExt cx="2448" cy="208"/>
          </a:xfrm>
        </p:grpSpPr>
        <p:sp>
          <p:nvSpPr>
            <p:cNvPr id="60420" name="Rectangle 4"/>
            <p:cNvSpPr>
              <a:spLocks/>
            </p:cNvSpPr>
            <p:nvPr/>
          </p:nvSpPr>
          <p:spPr bwMode="auto">
            <a:xfrm>
              <a:off x="0" y="17"/>
              <a:ext cx="2448" cy="173"/>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6635" name="Rectangle 5"/>
            <p:cNvSpPr>
              <a:spLocks/>
            </p:cNvSpPr>
            <p:nvPr/>
          </p:nvSpPr>
          <p:spPr bwMode="auto">
            <a:xfrm>
              <a:off x="0" y="0"/>
              <a:ext cx="2448"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r>
                <a:rPr lang="en-US" sz="1600">
                  <a:solidFill>
                    <a:srgbClr val="FFFFFF"/>
                  </a:solidFill>
                  <a:ea typeface="MS PGothic" charset="0"/>
                  <a:cs typeface="MS PGothic" charset="0"/>
                </a:rPr>
                <a:t> </a:t>
              </a:r>
            </a:p>
          </p:txBody>
        </p:sp>
      </p:grpSp>
      <p:sp>
        <p:nvSpPr>
          <p:cNvPr id="60427" name="Rectangle 11"/>
          <p:cNvSpPr>
            <a:spLocks noGrp="1" noChangeArrowheads="1"/>
          </p:cNvSpPr>
          <p:nvPr>
            <p:ph type="title"/>
          </p:nvPr>
        </p:nvSpPr>
        <p:spPr/>
        <p:txBody>
          <a:bodyPr rIns="132080"/>
          <a:lstStyle/>
          <a:p>
            <a:pPr indent="0" eaLnBrk="1" hangingPunct="1">
              <a:defRPr/>
            </a:pPr>
            <a:r>
              <a:rPr lang="en-US" sz="4800" b="1" dirty="0" smtClean="0"/>
              <a:t>Example</a:t>
            </a:r>
          </a:p>
        </p:txBody>
      </p:sp>
      <p:pic>
        <p:nvPicPr>
          <p:cNvPr id="11" name="Picture 7" descr="1335.png"/>
          <p:cNvPicPr>
            <a:picLocks noGrp="1" noChangeAspect="1"/>
          </p:cNvPicPr>
          <p:nvPr>
            <p:ph idx="1"/>
          </p:nvPr>
        </p:nvPicPr>
        <p:blipFill>
          <a:blip r:embed="rId2">
            <a:extLst>
              <a:ext uri="{28A0092B-C50C-407E-A947-70E740481C1C}">
                <a14:useLocalDpi xmlns:a14="http://schemas.microsoft.com/office/drawing/2010/main" val="0"/>
              </a:ext>
            </a:extLst>
          </a:blip>
          <a:srcRect t="-61413" b="-61413"/>
          <a:stretch>
            <a:fillRect/>
          </a:stretch>
        </p:blipFill>
        <p:spPr bwMode="auto">
          <a:xfrm>
            <a:off x="688490" y="1787619"/>
            <a:ext cx="7745505" cy="3877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24203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3"/>
          <p:cNvGrpSpPr>
            <a:grpSpLocks/>
          </p:cNvGrpSpPr>
          <p:nvPr/>
        </p:nvGrpSpPr>
        <p:grpSpPr bwMode="auto">
          <a:xfrm>
            <a:off x="0" y="-141288"/>
            <a:ext cx="4178300" cy="557213"/>
            <a:chOff x="0" y="0"/>
            <a:chExt cx="2632" cy="352"/>
          </a:xfrm>
        </p:grpSpPr>
        <p:sp>
          <p:nvSpPr>
            <p:cNvPr id="60417" name="Rectangle 1"/>
            <p:cNvSpPr>
              <a:spLocks/>
            </p:cNvSpPr>
            <p:nvPr/>
          </p:nvSpPr>
          <p:spPr bwMode="auto">
            <a:xfrm>
              <a:off x="0" y="89"/>
              <a:ext cx="2632" cy="171"/>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6637" name="Rectangle 2"/>
            <p:cNvSpPr>
              <a:spLocks/>
            </p:cNvSpPr>
            <p:nvPr/>
          </p:nvSpPr>
          <p:spPr bwMode="auto">
            <a:xfrm>
              <a:off x="0" y="0"/>
              <a:ext cx="2632"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endParaRPr lang="en-US" sz="1600" dirty="0">
                <a:solidFill>
                  <a:srgbClr val="FFFFFF"/>
                </a:solidFill>
                <a:ea typeface="MS PGothic" charset="0"/>
                <a:cs typeface="MS PGothic" charset="0"/>
              </a:endParaRPr>
            </a:p>
          </p:txBody>
        </p:sp>
      </p:grpSp>
      <p:grpSp>
        <p:nvGrpSpPr>
          <p:cNvPr id="26627" name="Group 6"/>
          <p:cNvGrpSpPr>
            <a:grpSpLocks/>
          </p:cNvGrpSpPr>
          <p:nvPr/>
        </p:nvGrpSpPr>
        <p:grpSpPr bwMode="auto">
          <a:xfrm>
            <a:off x="3733800" y="-26988"/>
            <a:ext cx="3886200" cy="328613"/>
            <a:chOff x="0" y="0"/>
            <a:chExt cx="2448" cy="208"/>
          </a:xfrm>
        </p:grpSpPr>
        <p:sp>
          <p:nvSpPr>
            <p:cNvPr id="60420" name="Rectangle 4"/>
            <p:cNvSpPr>
              <a:spLocks/>
            </p:cNvSpPr>
            <p:nvPr/>
          </p:nvSpPr>
          <p:spPr bwMode="auto">
            <a:xfrm>
              <a:off x="0" y="17"/>
              <a:ext cx="2448" cy="173"/>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6635" name="Rectangle 5"/>
            <p:cNvSpPr>
              <a:spLocks/>
            </p:cNvSpPr>
            <p:nvPr/>
          </p:nvSpPr>
          <p:spPr bwMode="auto">
            <a:xfrm>
              <a:off x="0" y="0"/>
              <a:ext cx="2448"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r>
                <a:rPr lang="en-US" sz="1600">
                  <a:solidFill>
                    <a:srgbClr val="FFFFFF"/>
                  </a:solidFill>
                  <a:ea typeface="MS PGothic" charset="0"/>
                  <a:cs typeface="MS PGothic" charset="0"/>
                </a:rPr>
                <a:t> </a:t>
              </a:r>
            </a:p>
          </p:txBody>
        </p:sp>
      </p:grpSp>
      <p:sp>
        <p:nvSpPr>
          <p:cNvPr id="60427" name="Rectangle 11"/>
          <p:cNvSpPr>
            <a:spLocks noGrp="1" noChangeArrowheads="1"/>
          </p:cNvSpPr>
          <p:nvPr>
            <p:ph type="title"/>
          </p:nvPr>
        </p:nvSpPr>
        <p:spPr/>
        <p:txBody>
          <a:bodyPr rIns="132080"/>
          <a:lstStyle/>
          <a:p>
            <a:pPr indent="0" eaLnBrk="1" hangingPunct="1">
              <a:defRPr/>
            </a:pPr>
            <a:r>
              <a:rPr lang="en-US" sz="4800" b="1" dirty="0" smtClean="0"/>
              <a:t>Example</a:t>
            </a:r>
          </a:p>
        </p:txBody>
      </p:sp>
      <p:pic>
        <p:nvPicPr>
          <p:cNvPr id="12" name="Picture 8" descr="13361.png"/>
          <p:cNvPicPr>
            <a:picLocks noGrp="1" noChangeAspect="1"/>
          </p:cNvPicPr>
          <p:nvPr>
            <p:ph idx="1"/>
          </p:nvPr>
        </p:nvPicPr>
        <p:blipFill>
          <a:blip r:embed="rId2">
            <a:extLst>
              <a:ext uri="{28A0092B-C50C-407E-A947-70E740481C1C}">
                <a14:useLocalDpi xmlns:a14="http://schemas.microsoft.com/office/drawing/2010/main" val="0"/>
              </a:ext>
            </a:extLst>
          </a:blip>
          <a:srcRect t="-35528" b="-35528"/>
          <a:stretch>
            <a:fillRect/>
          </a:stretch>
        </p:blipFill>
        <p:spPr bwMode="auto">
          <a:xfrm>
            <a:off x="688490" y="1712906"/>
            <a:ext cx="7745505" cy="3877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p:cNvSpPr/>
          <p:nvPr/>
        </p:nvSpPr>
        <p:spPr>
          <a:xfrm>
            <a:off x="285750" y="5039288"/>
            <a:ext cx="8572500" cy="923330"/>
          </a:xfrm>
          <a:prstGeom prst="rect">
            <a:avLst/>
          </a:prstGeom>
        </p:spPr>
        <p:txBody>
          <a:bodyPr>
            <a:spAutoFit/>
          </a:bodyPr>
          <a:lstStyle/>
          <a:p>
            <a:pPr>
              <a:spcBef>
                <a:spcPts val="700"/>
              </a:spcBef>
              <a:defRPr/>
            </a:pPr>
            <a:r>
              <a:rPr lang="en-US" dirty="0">
                <a:latin typeface="+mj-lt"/>
                <a:ea typeface="ＭＳ Ｐゴシック" charset="-128"/>
                <a:cs typeface="+mn-cs"/>
              </a:rPr>
              <a:t>The denominators are (8 + 6) and (3 + 6) because the lengths </a:t>
            </a:r>
            <a:r>
              <a:rPr lang="en-US" dirty="0" smtClean="0">
                <a:latin typeface="+mj-lt"/>
                <a:ea typeface="ＭＳ Ｐゴシック" charset="-128"/>
                <a:cs typeface="+mn-cs"/>
              </a:rPr>
              <a:t>of </a:t>
            </a:r>
            <a:r>
              <a:rPr lang="en-US" i="1" dirty="0" err="1" smtClean="0">
                <a:latin typeface="+mj-lt"/>
                <a:ea typeface="ＭＳ Ｐゴシック" charset="-128"/>
                <a:cs typeface="+mn-cs"/>
              </a:rPr>
              <a:t>text</a:t>
            </a:r>
            <a:r>
              <a:rPr lang="en-US" i="1" baseline="-25000" dirty="0" err="1" smtClean="0">
                <a:latin typeface="+mj-lt"/>
                <a:ea typeface="ＭＳ Ｐゴシック" charset="-128"/>
                <a:cs typeface="+mn-cs"/>
              </a:rPr>
              <a:t>c</a:t>
            </a:r>
            <a:r>
              <a:rPr lang="en-US" i="1" dirty="0" smtClean="0">
                <a:latin typeface="+mj-lt"/>
                <a:ea typeface="ＭＳ Ｐゴシック" charset="-128"/>
                <a:cs typeface="+mn-cs"/>
              </a:rPr>
              <a:t> </a:t>
            </a:r>
            <a:r>
              <a:rPr lang="en-US" dirty="0" smtClean="0">
                <a:latin typeface="+mj-lt"/>
                <a:ea typeface="ＭＳ Ｐゴシック" charset="-128"/>
                <a:cs typeface="+mn-cs"/>
              </a:rPr>
              <a:t>and 	              are </a:t>
            </a:r>
            <a:r>
              <a:rPr lang="en-US" dirty="0">
                <a:latin typeface="+mj-lt"/>
                <a:ea typeface="ＭＳ Ｐゴシック" charset="-128"/>
                <a:cs typeface="+mn-cs"/>
              </a:rPr>
              <a:t>8 and 3, respectively, and because the </a:t>
            </a:r>
            <a:r>
              <a:rPr lang="en-US" dirty="0" smtClean="0">
                <a:latin typeface="+mj-lt"/>
                <a:ea typeface="ＭＳ Ｐゴシック" charset="-128"/>
                <a:cs typeface="+mn-cs"/>
              </a:rPr>
              <a:t>constant </a:t>
            </a:r>
            <a:r>
              <a:rPr lang="en-US" i="1" dirty="0" smtClean="0">
                <a:latin typeface="+mj-lt"/>
                <a:ea typeface="ＭＳ Ｐゴシック" charset="-128"/>
                <a:cs typeface="+mn-cs"/>
              </a:rPr>
              <a:t>B</a:t>
            </a:r>
            <a:r>
              <a:rPr lang="en-US" dirty="0" smtClean="0">
                <a:latin typeface="+mj-lt"/>
                <a:ea typeface="ＭＳ Ｐゴシック" charset="-128"/>
                <a:cs typeface="+mn-cs"/>
              </a:rPr>
              <a:t> </a:t>
            </a:r>
            <a:r>
              <a:rPr lang="en-US" dirty="0">
                <a:latin typeface="+mj-lt"/>
                <a:ea typeface="ＭＳ Ｐゴシック" charset="-128"/>
                <a:cs typeface="+mn-cs"/>
              </a:rPr>
              <a:t>is 6 as the vocabulary consists of </a:t>
            </a:r>
            <a:r>
              <a:rPr lang="en-US" dirty="0" smtClean="0">
                <a:latin typeface="+mj-lt"/>
                <a:ea typeface="ＭＳ Ｐゴシック" charset="-128"/>
                <a:cs typeface="+mn-cs"/>
              </a:rPr>
              <a:t>six terms</a:t>
            </a:r>
            <a:r>
              <a:rPr lang="en-US" dirty="0">
                <a:latin typeface="+mj-lt"/>
                <a:ea typeface="ＭＳ Ｐゴシック" charset="-128"/>
                <a:cs typeface="+mn-cs"/>
              </a:rPr>
              <a:t>.</a:t>
            </a:r>
            <a:endParaRPr lang="de-DE" dirty="0">
              <a:latin typeface="+mj-lt"/>
              <a:ea typeface="ＭＳ Ｐゴシック" charset="-128"/>
              <a:cs typeface="+mn-cs"/>
            </a:endParaRPr>
          </a:p>
        </p:txBody>
      </p:sp>
      <p:pic>
        <p:nvPicPr>
          <p:cNvPr id="14" name="Picture 10" descr="13365.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08221" y="5039288"/>
            <a:ext cx="725774" cy="319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23433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Process</a:t>
            </a:r>
            <a:endParaRPr lang="en-US" dirty="0"/>
          </a:p>
        </p:txBody>
      </p:sp>
      <p:sp>
        <p:nvSpPr>
          <p:cNvPr id="6" name="Rounded Rectangle 5"/>
          <p:cNvSpPr/>
          <p:nvPr/>
        </p:nvSpPr>
        <p:spPr>
          <a:xfrm>
            <a:off x="688490" y="2403257"/>
            <a:ext cx="2100625" cy="1257664"/>
          </a:xfrm>
          <a:prstGeom prst="roundRect">
            <a:avLst/>
          </a:prstGeom>
          <a:solidFill>
            <a:srgbClr val="DBA45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Document</a:t>
            </a:r>
            <a:endParaRPr lang="en-US" b="1" dirty="0">
              <a:solidFill>
                <a:srgbClr val="000000"/>
              </a:solidFill>
            </a:endParaRPr>
          </a:p>
        </p:txBody>
      </p:sp>
      <p:sp>
        <p:nvSpPr>
          <p:cNvPr id="7" name="Rounded Rectangle 6"/>
          <p:cNvSpPr/>
          <p:nvPr/>
        </p:nvSpPr>
        <p:spPr>
          <a:xfrm>
            <a:off x="688490" y="4535542"/>
            <a:ext cx="2100625" cy="1257664"/>
          </a:xfrm>
          <a:prstGeom prst="roundRect">
            <a:avLst/>
          </a:prstGeom>
          <a:solidFill>
            <a:srgbClr val="DBA45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Performance measure</a:t>
            </a:r>
            <a:endParaRPr lang="en-US" b="1" dirty="0">
              <a:solidFill>
                <a:srgbClr val="000000"/>
              </a:solidFill>
            </a:endParaRPr>
          </a:p>
        </p:txBody>
      </p:sp>
      <p:sp>
        <p:nvSpPr>
          <p:cNvPr id="8" name="Rounded Rectangle 7"/>
          <p:cNvSpPr/>
          <p:nvPr/>
        </p:nvSpPr>
        <p:spPr>
          <a:xfrm>
            <a:off x="3398715" y="4441875"/>
            <a:ext cx="2100625" cy="1257664"/>
          </a:xfrm>
          <a:prstGeom prst="roundRect">
            <a:avLst/>
          </a:prstGeom>
          <a:solidFill>
            <a:srgbClr val="DBA45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Applying classification algorithm</a:t>
            </a:r>
            <a:endParaRPr lang="en-US" b="1" dirty="0">
              <a:solidFill>
                <a:srgbClr val="000000"/>
              </a:solidFill>
            </a:endParaRPr>
          </a:p>
        </p:txBody>
      </p:sp>
      <p:sp>
        <p:nvSpPr>
          <p:cNvPr id="9" name="Rounded Rectangle 8"/>
          <p:cNvSpPr/>
          <p:nvPr/>
        </p:nvSpPr>
        <p:spPr>
          <a:xfrm>
            <a:off x="5917561" y="4441875"/>
            <a:ext cx="2100625" cy="1257664"/>
          </a:xfrm>
          <a:prstGeom prst="roundRect">
            <a:avLst/>
          </a:prstGeom>
          <a:solidFill>
            <a:srgbClr val="DBA45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Feature filtering</a:t>
            </a:r>
            <a:endParaRPr lang="en-US" b="1" dirty="0">
              <a:solidFill>
                <a:srgbClr val="000000"/>
              </a:solidFill>
            </a:endParaRPr>
          </a:p>
        </p:txBody>
      </p:sp>
      <p:sp>
        <p:nvSpPr>
          <p:cNvPr id="10" name="Rounded Rectangle 9"/>
          <p:cNvSpPr/>
          <p:nvPr/>
        </p:nvSpPr>
        <p:spPr>
          <a:xfrm>
            <a:off x="5917561" y="2403257"/>
            <a:ext cx="2100625" cy="1257664"/>
          </a:xfrm>
          <a:prstGeom prst="roundRect">
            <a:avLst/>
          </a:prstGeom>
          <a:solidFill>
            <a:srgbClr val="DBA45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Feature/indexing</a:t>
            </a:r>
            <a:endParaRPr lang="en-US" b="1" dirty="0">
              <a:solidFill>
                <a:srgbClr val="000000"/>
              </a:solidFill>
            </a:endParaRPr>
          </a:p>
        </p:txBody>
      </p:sp>
      <p:sp>
        <p:nvSpPr>
          <p:cNvPr id="11" name="Rounded Rectangle 10"/>
          <p:cNvSpPr/>
          <p:nvPr/>
        </p:nvSpPr>
        <p:spPr>
          <a:xfrm>
            <a:off x="3398715" y="2403257"/>
            <a:ext cx="2100625" cy="1257664"/>
          </a:xfrm>
          <a:prstGeom prst="roundRect">
            <a:avLst/>
          </a:prstGeom>
          <a:solidFill>
            <a:srgbClr val="DBA45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Pre-processing</a:t>
            </a:r>
            <a:endParaRPr lang="en-US" b="1" dirty="0">
              <a:solidFill>
                <a:srgbClr val="000000"/>
              </a:solidFill>
            </a:endParaRPr>
          </a:p>
        </p:txBody>
      </p:sp>
      <p:cxnSp>
        <p:nvCxnSpPr>
          <p:cNvPr id="13" name="Straight Arrow Connector 12"/>
          <p:cNvCxnSpPr>
            <a:stCxn id="6" idx="3"/>
            <a:endCxn id="11" idx="1"/>
          </p:cNvCxnSpPr>
          <p:nvPr/>
        </p:nvCxnSpPr>
        <p:spPr>
          <a:xfrm>
            <a:off x="2789115" y="3032089"/>
            <a:ext cx="6096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endCxn id="10" idx="1"/>
          </p:cNvCxnSpPr>
          <p:nvPr/>
        </p:nvCxnSpPr>
        <p:spPr>
          <a:xfrm>
            <a:off x="5499340" y="3032089"/>
            <a:ext cx="41822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10" idx="2"/>
            <a:endCxn id="9" idx="0"/>
          </p:cNvCxnSpPr>
          <p:nvPr/>
        </p:nvCxnSpPr>
        <p:spPr>
          <a:xfrm>
            <a:off x="6967874" y="3660921"/>
            <a:ext cx="0" cy="7809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H="1">
            <a:off x="5499340" y="5014950"/>
            <a:ext cx="41822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flipH="1">
            <a:off x="2789115" y="5014950"/>
            <a:ext cx="6096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53242976"/>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3"/>
          <p:cNvGrpSpPr>
            <a:grpSpLocks/>
          </p:cNvGrpSpPr>
          <p:nvPr/>
        </p:nvGrpSpPr>
        <p:grpSpPr bwMode="auto">
          <a:xfrm>
            <a:off x="0" y="-141288"/>
            <a:ext cx="4178300" cy="557213"/>
            <a:chOff x="0" y="0"/>
            <a:chExt cx="2632" cy="352"/>
          </a:xfrm>
        </p:grpSpPr>
        <p:sp>
          <p:nvSpPr>
            <p:cNvPr id="60417" name="Rectangle 1"/>
            <p:cNvSpPr>
              <a:spLocks/>
            </p:cNvSpPr>
            <p:nvPr/>
          </p:nvSpPr>
          <p:spPr bwMode="auto">
            <a:xfrm>
              <a:off x="0" y="89"/>
              <a:ext cx="2632" cy="171"/>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6637" name="Rectangle 2"/>
            <p:cNvSpPr>
              <a:spLocks/>
            </p:cNvSpPr>
            <p:nvPr/>
          </p:nvSpPr>
          <p:spPr bwMode="auto">
            <a:xfrm>
              <a:off x="0" y="0"/>
              <a:ext cx="2632"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endParaRPr lang="en-US" sz="1600" dirty="0">
                <a:solidFill>
                  <a:srgbClr val="FFFFFF"/>
                </a:solidFill>
                <a:ea typeface="MS PGothic" charset="0"/>
                <a:cs typeface="MS PGothic" charset="0"/>
              </a:endParaRPr>
            </a:p>
          </p:txBody>
        </p:sp>
      </p:grpSp>
      <p:grpSp>
        <p:nvGrpSpPr>
          <p:cNvPr id="26627" name="Group 6"/>
          <p:cNvGrpSpPr>
            <a:grpSpLocks/>
          </p:cNvGrpSpPr>
          <p:nvPr/>
        </p:nvGrpSpPr>
        <p:grpSpPr bwMode="auto">
          <a:xfrm>
            <a:off x="3733800" y="-26988"/>
            <a:ext cx="3886200" cy="328613"/>
            <a:chOff x="0" y="0"/>
            <a:chExt cx="2448" cy="208"/>
          </a:xfrm>
        </p:grpSpPr>
        <p:sp>
          <p:nvSpPr>
            <p:cNvPr id="60420" name="Rectangle 4"/>
            <p:cNvSpPr>
              <a:spLocks/>
            </p:cNvSpPr>
            <p:nvPr/>
          </p:nvSpPr>
          <p:spPr bwMode="auto">
            <a:xfrm>
              <a:off x="0" y="17"/>
              <a:ext cx="2448" cy="173"/>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6635" name="Rectangle 5"/>
            <p:cNvSpPr>
              <a:spLocks/>
            </p:cNvSpPr>
            <p:nvPr/>
          </p:nvSpPr>
          <p:spPr bwMode="auto">
            <a:xfrm>
              <a:off x="0" y="0"/>
              <a:ext cx="2448"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r>
                <a:rPr lang="en-US" sz="1600">
                  <a:solidFill>
                    <a:srgbClr val="FFFFFF"/>
                  </a:solidFill>
                  <a:ea typeface="MS PGothic" charset="0"/>
                  <a:cs typeface="MS PGothic" charset="0"/>
                </a:rPr>
                <a:t> </a:t>
              </a:r>
            </a:p>
          </p:txBody>
        </p:sp>
      </p:grpSp>
      <p:sp>
        <p:nvSpPr>
          <p:cNvPr id="60427" name="Rectangle 11"/>
          <p:cNvSpPr>
            <a:spLocks noGrp="1" noChangeArrowheads="1"/>
          </p:cNvSpPr>
          <p:nvPr>
            <p:ph type="title"/>
          </p:nvPr>
        </p:nvSpPr>
        <p:spPr/>
        <p:txBody>
          <a:bodyPr rIns="132080"/>
          <a:lstStyle/>
          <a:p>
            <a:pPr indent="0" eaLnBrk="1" hangingPunct="1">
              <a:defRPr/>
            </a:pPr>
            <a:r>
              <a:rPr lang="en-US" sz="4800" b="1" dirty="0" smtClean="0"/>
              <a:t>Example</a:t>
            </a:r>
          </a:p>
        </p:txBody>
      </p:sp>
      <p:pic>
        <p:nvPicPr>
          <p:cNvPr id="15" name="Picture 10" descr="1337.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88757" y="2502939"/>
            <a:ext cx="6122987"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p:nvPr/>
        </p:nvSpPr>
        <p:spPr>
          <a:xfrm>
            <a:off x="285750" y="3754734"/>
            <a:ext cx="8572500" cy="2059538"/>
          </a:xfrm>
          <a:prstGeom prst="rect">
            <a:avLst/>
          </a:prstGeom>
        </p:spPr>
        <p:txBody>
          <a:bodyPr>
            <a:spAutoFit/>
          </a:bodyPr>
          <a:lstStyle/>
          <a:p>
            <a:pPr>
              <a:lnSpc>
                <a:spcPct val="130000"/>
              </a:lnSpc>
              <a:spcBef>
                <a:spcPts val="700"/>
              </a:spcBef>
              <a:defRPr/>
            </a:pPr>
            <a:r>
              <a:rPr lang="en-US" dirty="0">
                <a:latin typeface="+mj-lt"/>
                <a:ea typeface="ＭＳ Ｐゴシック" charset="-128"/>
                <a:cs typeface="+mn-cs"/>
              </a:rPr>
              <a:t>Thus, the classifier assigns the test document to </a:t>
            </a:r>
            <a:r>
              <a:rPr lang="en-US" i="1" dirty="0">
                <a:latin typeface="+mj-lt"/>
                <a:ea typeface="ＭＳ Ｐゴシック" charset="-128"/>
                <a:cs typeface="+mn-cs"/>
              </a:rPr>
              <a:t>c</a:t>
            </a:r>
            <a:r>
              <a:rPr lang="en-US" dirty="0">
                <a:latin typeface="+mj-lt"/>
                <a:ea typeface="ＭＳ Ｐゴシック" charset="-128"/>
                <a:cs typeface="+mn-cs"/>
              </a:rPr>
              <a:t> = </a:t>
            </a:r>
            <a:r>
              <a:rPr lang="en-US" i="1" dirty="0">
                <a:latin typeface="+mj-lt"/>
                <a:ea typeface="ＭＳ Ｐゴシック" charset="-128"/>
                <a:cs typeface="+mn-cs"/>
              </a:rPr>
              <a:t>China</a:t>
            </a:r>
            <a:r>
              <a:rPr lang="en-US" dirty="0">
                <a:latin typeface="+mj-lt"/>
                <a:ea typeface="ＭＳ Ｐゴシック" charset="-128"/>
                <a:cs typeface="+mn-cs"/>
              </a:rPr>
              <a:t>. </a:t>
            </a:r>
            <a:r>
              <a:rPr lang="en-US" dirty="0" smtClean="0">
                <a:latin typeface="+mj-lt"/>
                <a:ea typeface="ＭＳ Ｐゴシック" charset="-128"/>
                <a:cs typeface="+mn-cs"/>
              </a:rPr>
              <a:t>The reason </a:t>
            </a:r>
            <a:r>
              <a:rPr lang="en-US" dirty="0">
                <a:latin typeface="+mj-lt"/>
                <a:ea typeface="ＭＳ Ｐゴシック" charset="-128"/>
                <a:cs typeface="+mn-cs"/>
              </a:rPr>
              <a:t>for this classification decision is that the three </a:t>
            </a:r>
            <a:r>
              <a:rPr lang="en-US" dirty="0" smtClean="0">
                <a:latin typeface="+mj-lt"/>
                <a:ea typeface="ＭＳ Ｐゴシック" charset="-128"/>
                <a:cs typeface="+mn-cs"/>
              </a:rPr>
              <a:t>occurrences of </a:t>
            </a:r>
            <a:r>
              <a:rPr lang="en-US" dirty="0">
                <a:latin typeface="+mj-lt"/>
                <a:ea typeface="ＭＳ Ｐゴシック" charset="-128"/>
                <a:cs typeface="+mn-cs"/>
              </a:rPr>
              <a:t>the positive </a:t>
            </a:r>
            <a:r>
              <a:rPr lang="en-US" dirty="0" smtClean="0">
                <a:latin typeface="+mj-lt"/>
                <a:ea typeface="ＭＳ Ｐゴシック" charset="-128"/>
                <a:cs typeface="+mn-cs"/>
              </a:rPr>
              <a:t>indicator </a:t>
            </a:r>
            <a:r>
              <a:rPr lang="en-US" sz="2200" dirty="0" smtClean="0">
                <a:latin typeface="Courier New" pitchFamily="49" charset="0"/>
                <a:ea typeface="ＭＳ Ｐゴシック" charset="-128"/>
                <a:cs typeface="Courier New" pitchFamily="49" charset="0"/>
              </a:rPr>
              <a:t>CHINESE</a:t>
            </a:r>
            <a:r>
              <a:rPr lang="en-US" dirty="0" smtClean="0">
                <a:latin typeface="+mj-lt"/>
                <a:ea typeface="ＭＳ Ｐゴシック" charset="-128"/>
                <a:cs typeface="+mn-cs"/>
              </a:rPr>
              <a:t> </a:t>
            </a:r>
            <a:r>
              <a:rPr lang="en-US" dirty="0">
                <a:latin typeface="+mj-lt"/>
                <a:ea typeface="ＭＳ Ｐゴシック" charset="-128"/>
                <a:cs typeface="+mn-cs"/>
              </a:rPr>
              <a:t>in </a:t>
            </a:r>
            <a:r>
              <a:rPr lang="en-US" i="1" dirty="0">
                <a:latin typeface="+mj-lt"/>
                <a:ea typeface="ＭＳ Ｐゴシック" charset="-128"/>
                <a:cs typeface="+mn-cs"/>
              </a:rPr>
              <a:t>d</a:t>
            </a:r>
            <a:r>
              <a:rPr lang="en-US" i="1" baseline="-25000" dirty="0">
                <a:latin typeface="+mj-lt"/>
                <a:ea typeface="ＭＳ Ｐゴシック" charset="-128"/>
                <a:cs typeface="+mn-cs"/>
              </a:rPr>
              <a:t>5</a:t>
            </a:r>
            <a:r>
              <a:rPr lang="en-US" dirty="0">
                <a:latin typeface="+mj-lt"/>
                <a:ea typeface="ＭＳ Ｐゴシック" charset="-128"/>
                <a:cs typeface="+mn-cs"/>
              </a:rPr>
              <a:t> outweigh the </a:t>
            </a:r>
            <a:r>
              <a:rPr lang="en-US" dirty="0" smtClean="0">
                <a:latin typeface="+mj-lt"/>
                <a:ea typeface="ＭＳ Ｐゴシック" charset="-128"/>
                <a:cs typeface="+mn-cs"/>
              </a:rPr>
              <a:t>occurrences of </a:t>
            </a:r>
            <a:r>
              <a:rPr lang="en-US" dirty="0">
                <a:latin typeface="+mj-lt"/>
                <a:ea typeface="ＭＳ Ｐゴシック" charset="-128"/>
                <a:cs typeface="+mn-cs"/>
              </a:rPr>
              <a:t>the two negative indicators </a:t>
            </a:r>
            <a:r>
              <a:rPr lang="en-US" sz="2200" dirty="0">
                <a:latin typeface="Courier New" pitchFamily="49" charset="0"/>
                <a:ea typeface="ＭＳ Ｐゴシック" charset="-128"/>
                <a:cs typeface="Courier New" pitchFamily="49" charset="0"/>
              </a:rPr>
              <a:t>JAPAN</a:t>
            </a:r>
            <a:r>
              <a:rPr lang="en-US" dirty="0">
                <a:latin typeface="+mj-lt"/>
                <a:ea typeface="ＭＳ Ｐゴシック" charset="-128"/>
                <a:cs typeface="+mn-cs"/>
              </a:rPr>
              <a:t> and </a:t>
            </a:r>
            <a:r>
              <a:rPr lang="en-US" sz="2200" dirty="0">
                <a:latin typeface="Courier New" pitchFamily="49" charset="0"/>
                <a:ea typeface="ＭＳ Ｐゴシック" charset="-128"/>
                <a:cs typeface="Courier New" pitchFamily="49" charset="0"/>
              </a:rPr>
              <a:t>TOKYO</a:t>
            </a:r>
            <a:r>
              <a:rPr lang="en-US" dirty="0">
                <a:latin typeface="+mj-lt"/>
                <a:ea typeface="ＭＳ Ｐゴシック" charset="-128"/>
                <a:cs typeface="+mn-cs"/>
              </a:rPr>
              <a:t>.</a:t>
            </a:r>
          </a:p>
          <a:p>
            <a:pPr>
              <a:spcBef>
                <a:spcPts val="700"/>
              </a:spcBef>
              <a:defRPr/>
            </a:pPr>
            <a:endParaRPr lang="de-DE" dirty="0">
              <a:latin typeface="+mj-lt"/>
              <a:ea typeface="ＭＳ Ｐゴシック" charset="-128"/>
              <a:cs typeface="+mn-cs"/>
            </a:endParaRPr>
          </a:p>
        </p:txBody>
      </p:sp>
    </p:spTree>
    <p:extLst>
      <p:ext uri="{BB962C8B-B14F-4D97-AF65-F5344CB8AC3E}">
        <p14:creationId xmlns:p14="http://schemas.microsoft.com/office/powerpoint/2010/main" val="169984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3"/>
          <p:cNvGrpSpPr>
            <a:grpSpLocks/>
          </p:cNvGrpSpPr>
          <p:nvPr/>
        </p:nvGrpSpPr>
        <p:grpSpPr bwMode="auto">
          <a:xfrm>
            <a:off x="0" y="-141288"/>
            <a:ext cx="4178300" cy="557213"/>
            <a:chOff x="0" y="0"/>
            <a:chExt cx="2632" cy="352"/>
          </a:xfrm>
        </p:grpSpPr>
        <p:sp>
          <p:nvSpPr>
            <p:cNvPr id="62465" name="Rectangle 1"/>
            <p:cNvSpPr>
              <a:spLocks/>
            </p:cNvSpPr>
            <p:nvPr/>
          </p:nvSpPr>
          <p:spPr bwMode="auto">
            <a:xfrm>
              <a:off x="0" y="89"/>
              <a:ext cx="2632" cy="171"/>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7662" name="Rectangle 2"/>
            <p:cNvSpPr>
              <a:spLocks/>
            </p:cNvSpPr>
            <p:nvPr/>
          </p:nvSpPr>
          <p:spPr bwMode="auto">
            <a:xfrm>
              <a:off x="0" y="0"/>
              <a:ext cx="2632"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endParaRPr lang="en-US" sz="1600" dirty="0">
                <a:solidFill>
                  <a:srgbClr val="FFFFFF"/>
                </a:solidFill>
                <a:ea typeface="MS PGothic" charset="0"/>
                <a:cs typeface="MS PGothic" charset="0"/>
              </a:endParaRPr>
            </a:p>
          </p:txBody>
        </p:sp>
      </p:grpSp>
      <p:grpSp>
        <p:nvGrpSpPr>
          <p:cNvPr id="27651" name="Group 6"/>
          <p:cNvGrpSpPr>
            <a:grpSpLocks/>
          </p:cNvGrpSpPr>
          <p:nvPr/>
        </p:nvGrpSpPr>
        <p:grpSpPr bwMode="auto">
          <a:xfrm>
            <a:off x="3733800" y="-26988"/>
            <a:ext cx="3886200" cy="328613"/>
            <a:chOff x="0" y="0"/>
            <a:chExt cx="2448" cy="208"/>
          </a:xfrm>
        </p:grpSpPr>
        <p:sp>
          <p:nvSpPr>
            <p:cNvPr id="62468" name="Rectangle 4"/>
            <p:cNvSpPr>
              <a:spLocks/>
            </p:cNvSpPr>
            <p:nvPr/>
          </p:nvSpPr>
          <p:spPr bwMode="auto">
            <a:xfrm>
              <a:off x="0" y="17"/>
              <a:ext cx="2448" cy="173"/>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7660" name="Rectangle 5"/>
            <p:cNvSpPr>
              <a:spLocks/>
            </p:cNvSpPr>
            <p:nvPr/>
          </p:nvSpPr>
          <p:spPr bwMode="auto">
            <a:xfrm>
              <a:off x="0" y="0"/>
              <a:ext cx="2448"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r>
                <a:rPr lang="en-US" sz="1600">
                  <a:solidFill>
                    <a:srgbClr val="FFFFFF"/>
                  </a:solidFill>
                  <a:ea typeface="MS PGothic" charset="0"/>
                  <a:cs typeface="MS PGothic" charset="0"/>
                </a:rPr>
                <a:t> </a:t>
              </a:r>
            </a:p>
          </p:txBody>
        </p:sp>
      </p:grpSp>
      <p:sp>
        <p:nvSpPr>
          <p:cNvPr id="62475" name="Rectangle 11"/>
          <p:cNvSpPr>
            <a:spLocks noGrp="1" noChangeArrowheads="1"/>
          </p:cNvSpPr>
          <p:nvPr>
            <p:ph type="title"/>
          </p:nvPr>
        </p:nvSpPr>
        <p:spPr/>
        <p:txBody>
          <a:bodyPr rIns="132080"/>
          <a:lstStyle/>
          <a:p>
            <a:pPr indent="0" eaLnBrk="1" hangingPunct="1">
              <a:defRPr/>
            </a:pPr>
            <a:r>
              <a:rPr lang="en-US" sz="4800" b="1" dirty="0" smtClean="0"/>
              <a:t>Evaluating Categorization</a:t>
            </a:r>
          </a:p>
        </p:txBody>
      </p:sp>
      <p:sp>
        <p:nvSpPr>
          <p:cNvPr id="62476" name="Rectangle 12"/>
          <p:cNvSpPr>
            <a:spLocks noGrp="1" noChangeArrowheads="1"/>
          </p:cNvSpPr>
          <p:nvPr>
            <p:ph type="body" idx="1"/>
          </p:nvPr>
        </p:nvSpPr>
        <p:spPr/>
        <p:txBody>
          <a:bodyPr rIns="132080">
            <a:normAutofit/>
          </a:bodyPr>
          <a:lstStyle/>
          <a:p>
            <a:pPr eaLnBrk="1" hangingPunct="1">
              <a:lnSpc>
                <a:spcPct val="90000"/>
              </a:lnSpc>
            </a:pPr>
            <a:r>
              <a:rPr lang="en-US" sz="2200" dirty="0">
                <a:latin typeface="Lucida Grande" charset="0"/>
                <a:ea typeface="ヒラギノ角ゴ ProN W3" charset="0"/>
                <a:cs typeface="ヒラギノ角ゴ ProN W3" charset="0"/>
              </a:rPr>
              <a:t>Evaluation must be done on test data that are independent of the training </a:t>
            </a:r>
            <a:r>
              <a:rPr lang="en-US" sz="2200" dirty="0" smtClean="0">
                <a:latin typeface="Lucida Grande" charset="0"/>
                <a:ea typeface="ヒラギノ角ゴ ProN W3" charset="0"/>
                <a:cs typeface="ヒラギノ角ゴ ProN W3" charset="0"/>
              </a:rPr>
              <a:t>data</a:t>
            </a:r>
          </a:p>
          <a:p>
            <a:pPr lvl="1" eaLnBrk="1" hangingPunct="1">
              <a:lnSpc>
                <a:spcPct val="90000"/>
              </a:lnSpc>
            </a:pPr>
            <a:r>
              <a:rPr lang="en-US" dirty="0" smtClean="0">
                <a:solidFill>
                  <a:schemeClr val="tx2"/>
                </a:solidFill>
                <a:latin typeface="Lucida Grande" charset="0"/>
                <a:ea typeface="ヒラギノ角ゴ ProN W3" charset="0"/>
                <a:cs typeface="ヒラギノ角ゴ ProN W3" charset="0"/>
              </a:rPr>
              <a:t>Sometimes use cross-validation (averaging results over multiple training and test splits of the overall data)</a:t>
            </a:r>
          </a:p>
          <a:p>
            <a:r>
              <a:rPr lang="en-US" sz="2200" dirty="0" smtClean="0">
                <a:latin typeface="Lucida Grande" charset="0"/>
                <a:ea typeface="ヒラギノ角ゴ ProN W3" charset="0"/>
                <a:cs typeface="ヒラギノ角ゴ ProN W3" charset="0"/>
              </a:rPr>
              <a:t>Measures</a:t>
            </a:r>
            <a:r>
              <a:rPr lang="en-US" sz="2200" dirty="0">
                <a:latin typeface="Lucida Grande" charset="0"/>
                <a:ea typeface="ヒラギノ角ゴ ProN W3" charset="0"/>
                <a:cs typeface="ヒラギノ角ゴ ProN W3" charset="0"/>
              </a:rPr>
              <a:t>: precision, recall, F1, classification </a:t>
            </a:r>
            <a:r>
              <a:rPr lang="en-US" sz="2200" dirty="0" smtClean="0">
                <a:latin typeface="Lucida Grande" charset="0"/>
                <a:ea typeface="ヒラギノ角ゴ ProN W3" charset="0"/>
                <a:cs typeface="ヒラギノ角ゴ ProN W3" charset="0"/>
              </a:rPr>
              <a:t>accuracy</a:t>
            </a:r>
            <a:endParaRPr lang="en-US" sz="2200" dirty="0">
              <a:latin typeface="Lucida Grande" charset="0"/>
              <a:ea typeface="ヒラギノ角ゴ ProN W3" charset="0"/>
              <a:cs typeface="ヒラギノ角ゴ ProN W3" charset="0"/>
            </a:endParaRPr>
          </a:p>
          <a:p>
            <a:r>
              <a:rPr lang="en-US" sz="2200" dirty="0" smtClean="0">
                <a:solidFill>
                  <a:srgbClr val="FF0000"/>
                </a:solidFill>
                <a:latin typeface="Lucida Grande" charset="0"/>
                <a:ea typeface="ヒラギノ角ゴ ProN W3" charset="0"/>
                <a:cs typeface="ヒラギノ角ゴ ProN W3" charset="0"/>
              </a:rPr>
              <a:t>Classification </a:t>
            </a:r>
            <a:r>
              <a:rPr lang="en-US" sz="2200" dirty="0">
                <a:solidFill>
                  <a:srgbClr val="FF0000"/>
                </a:solidFill>
                <a:latin typeface="Lucida Grande" charset="0"/>
                <a:ea typeface="ヒラギノ角ゴ ProN W3" charset="0"/>
                <a:cs typeface="ヒラギノ角ゴ ProN W3" charset="0"/>
              </a:rPr>
              <a:t>accuracy</a:t>
            </a:r>
            <a:r>
              <a:rPr lang="en-US" sz="2200" dirty="0">
                <a:latin typeface="Lucida Grande" charset="0"/>
                <a:ea typeface="ヒラギノ角ゴ ProN W3" charset="0"/>
                <a:cs typeface="ヒラギノ角ゴ ProN W3" charset="0"/>
              </a:rPr>
              <a:t>: </a:t>
            </a:r>
            <a:r>
              <a:rPr lang="en-US" sz="2200" i="1" dirty="0">
                <a:latin typeface="Lucida Grande" charset="0"/>
                <a:ea typeface="ヒラギノ角ゴ ProN W3" charset="0"/>
                <a:cs typeface="ヒラギノ角ゴ ProN W3" charset="0"/>
              </a:rPr>
              <a:t>r/n </a:t>
            </a:r>
            <a:r>
              <a:rPr lang="en-US" sz="2200" dirty="0">
                <a:latin typeface="Lucida Grande" charset="0"/>
                <a:ea typeface="ヒラギノ角ゴ ProN W3" charset="0"/>
                <a:cs typeface="ヒラギノ角ゴ ProN W3" charset="0"/>
              </a:rPr>
              <a:t>where n is the total number of test docs and </a:t>
            </a:r>
            <a:r>
              <a:rPr lang="en-US" sz="2200" i="1" dirty="0">
                <a:latin typeface="Lucida Grande" charset="0"/>
                <a:ea typeface="ヒラギノ角ゴ ProN W3" charset="0"/>
                <a:cs typeface="ヒラギノ角ゴ ProN W3" charset="0"/>
              </a:rPr>
              <a:t>r</a:t>
            </a:r>
            <a:r>
              <a:rPr lang="en-US" sz="2200" dirty="0">
                <a:latin typeface="Lucida Grande" charset="0"/>
                <a:ea typeface="ヒラギノ角ゴ ProN W3" charset="0"/>
                <a:cs typeface="ヒラギノ角ゴ ProN W3" charset="0"/>
              </a:rPr>
              <a:t> is the number of test docs correctly classified</a:t>
            </a:r>
          </a:p>
          <a:p>
            <a:pPr eaLnBrk="1" hangingPunct="1">
              <a:lnSpc>
                <a:spcPct val="90000"/>
              </a:lnSpc>
            </a:pPr>
            <a:endParaRPr lang="en-US" dirty="0">
              <a:latin typeface="Lucida Grande" charset="0"/>
              <a:ea typeface="ヒラギノ角ゴ ProN W3" charset="0"/>
              <a:cs typeface="ヒラギノ角ゴ ProN W3" charset="0"/>
            </a:endParaRPr>
          </a:p>
        </p:txBody>
      </p:sp>
    </p:spTree>
    <p:extLst>
      <p:ext uri="{BB962C8B-B14F-4D97-AF65-F5344CB8AC3E}">
        <p14:creationId xmlns:p14="http://schemas.microsoft.com/office/powerpoint/2010/main" val="2692225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Training data: 13188 sets </a:t>
            </a:r>
          </a:p>
          <a:p>
            <a:pPr lvl="1"/>
            <a:r>
              <a:rPr lang="en-US" dirty="0" smtClean="0"/>
              <a:t>Category: Science or Humanity (Binary) or</a:t>
            </a:r>
          </a:p>
          <a:p>
            <a:pPr marL="411480" lvl="1" indent="0">
              <a:buNone/>
            </a:pPr>
            <a:r>
              <a:rPr lang="en-US" dirty="0" smtClean="0"/>
              <a:t>		   Science, Humanity, Social-science, Art, 			   Business (5 categories)</a:t>
            </a:r>
          </a:p>
          <a:p>
            <a:endParaRPr lang="en-US" dirty="0"/>
          </a:p>
          <a:p>
            <a:r>
              <a:rPr lang="en-US" dirty="0" smtClean="0"/>
              <a:t>Test data: Using 10-fold method (K-fold)</a:t>
            </a:r>
          </a:p>
          <a:p>
            <a:endParaRPr lang="en-US" dirty="0"/>
          </a:p>
        </p:txBody>
      </p:sp>
      <p:sp>
        <p:nvSpPr>
          <p:cNvPr id="3" name="Title 2"/>
          <p:cNvSpPr>
            <a:spLocks noGrp="1"/>
          </p:cNvSpPr>
          <p:nvPr>
            <p:ph type="title"/>
          </p:nvPr>
        </p:nvSpPr>
        <p:spPr/>
        <p:txBody>
          <a:bodyPr/>
          <a:lstStyle/>
          <a:p>
            <a:r>
              <a:rPr lang="en-US" dirty="0" smtClean="0"/>
              <a:t>Experiment</a:t>
            </a:r>
            <a:endParaRPr lang="en-US" dirty="0"/>
          </a:p>
        </p:txBody>
      </p:sp>
    </p:spTree>
    <p:extLst>
      <p:ext uri="{BB962C8B-B14F-4D97-AF65-F5344CB8AC3E}">
        <p14:creationId xmlns:p14="http://schemas.microsoft.com/office/powerpoint/2010/main" val="226188940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36047632"/>
              </p:ext>
            </p:extLst>
          </p:nvPr>
        </p:nvGraphicFramePr>
        <p:xfrm>
          <a:off x="698500" y="822578"/>
          <a:ext cx="7747000" cy="2590800"/>
        </p:xfrm>
        <a:graphic>
          <a:graphicData uri="http://schemas.openxmlformats.org/drawingml/2006/table">
            <a:tbl>
              <a:tblPr firstRow="1" bandRow="1">
                <a:tableStyleId>{F5AB1C69-6EDB-4FF4-983F-18BD219EF322}</a:tableStyleId>
              </a:tblPr>
              <a:tblGrid>
                <a:gridCol w="1854038"/>
                <a:gridCol w="1357203"/>
                <a:gridCol w="1618682"/>
                <a:gridCol w="1593780"/>
                <a:gridCol w="1323297"/>
              </a:tblGrid>
              <a:tr h="370840">
                <a:tc>
                  <a:txBody>
                    <a:bodyPr/>
                    <a:lstStyle/>
                    <a:p>
                      <a:pPr algn="ctr"/>
                      <a:r>
                        <a:rPr lang="en-US" dirty="0" smtClean="0">
                          <a:solidFill>
                            <a:srgbClr val="000000"/>
                          </a:solidFill>
                        </a:rPr>
                        <a:t>Classifiers</a:t>
                      </a:r>
                      <a:endParaRPr lang="en-US" dirty="0">
                        <a:solidFill>
                          <a:srgbClr val="000000"/>
                        </a:solidFill>
                      </a:endParaRPr>
                    </a:p>
                  </a:txBody>
                  <a:tcPr/>
                </a:tc>
                <a:tc>
                  <a:txBody>
                    <a:bodyPr/>
                    <a:lstStyle/>
                    <a:p>
                      <a:pPr algn="ctr"/>
                      <a:r>
                        <a:rPr lang="en-US" dirty="0" smtClean="0">
                          <a:solidFill>
                            <a:srgbClr val="000000"/>
                          </a:solidFill>
                        </a:rPr>
                        <a:t>Accuracy</a:t>
                      </a:r>
                      <a:endParaRPr lang="en-US" dirty="0">
                        <a:solidFill>
                          <a:srgbClr val="000000"/>
                        </a:solidFill>
                      </a:endParaRPr>
                    </a:p>
                  </a:txBody>
                  <a:tcPr/>
                </a:tc>
                <a:tc>
                  <a:txBody>
                    <a:bodyPr/>
                    <a:lstStyle/>
                    <a:p>
                      <a:pPr algn="ctr"/>
                      <a:r>
                        <a:rPr lang="en-US" dirty="0" smtClean="0">
                          <a:solidFill>
                            <a:srgbClr val="000000"/>
                          </a:solidFill>
                        </a:rPr>
                        <a:t>Precision</a:t>
                      </a:r>
                      <a:endParaRPr lang="en-US" dirty="0">
                        <a:solidFill>
                          <a:srgbClr val="000000"/>
                        </a:solidFill>
                      </a:endParaRPr>
                    </a:p>
                  </a:txBody>
                  <a:tcPr/>
                </a:tc>
                <a:tc>
                  <a:txBody>
                    <a:bodyPr/>
                    <a:lstStyle/>
                    <a:p>
                      <a:pPr algn="ctr"/>
                      <a:r>
                        <a:rPr lang="en-US" dirty="0" smtClean="0">
                          <a:solidFill>
                            <a:srgbClr val="000000"/>
                          </a:solidFill>
                        </a:rPr>
                        <a:t>Recall</a:t>
                      </a:r>
                      <a:endParaRPr lang="en-US" dirty="0">
                        <a:solidFill>
                          <a:srgbClr val="000000"/>
                        </a:solidFill>
                      </a:endParaRPr>
                    </a:p>
                  </a:txBody>
                  <a:tcPr/>
                </a:tc>
                <a:tc>
                  <a:txBody>
                    <a:bodyPr/>
                    <a:lstStyle/>
                    <a:p>
                      <a:pPr algn="ctr"/>
                      <a:r>
                        <a:rPr lang="en-US" dirty="0" smtClean="0">
                          <a:solidFill>
                            <a:srgbClr val="000000"/>
                          </a:solidFill>
                        </a:rPr>
                        <a:t>F-measure</a:t>
                      </a:r>
                      <a:endParaRPr lang="en-US" dirty="0">
                        <a:solidFill>
                          <a:srgbClr val="000000"/>
                        </a:solidFill>
                      </a:endParaRPr>
                    </a:p>
                  </a:txBody>
                  <a:tcPr/>
                </a:tc>
              </a:tr>
              <a:tr h="370840">
                <a:tc>
                  <a:txBody>
                    <a:bodyPr/>
                    <a:lstStyle/>
                    <a:p>
                      <a:pPr algn="ctr"/>
                      <a:r>
                        <a:rPr lang="en-US" dirty="0" smtClean="0"/>
                        <a:t>NB</a:t>
                      </a:r>
                      <a:endParaRPr lang="en-US" dirty="0"/>
                    </a:p>
                  </a:txBody>
                  <a:tcPr/>
                </a:tc>
                <a:tc>
                  <a:txBody>
                    <a:bodyPr/>
                    <a:lstStyle/>
                    <a:p>
                      <a:pPr algn="ctr"/>
                      <a:r>
                        <a:rPr lang="en-US" dirty="0" smtClean="0"/>
                        <a:t>92.49%</a:t>
                      </a:r>
                      <a:endParaRPr lang="en-US" dirty="0"/>
                    </a:p>
                  </a:txBody>
                  <a:tcPr/>
                </a:tc>
                <a:tc>
                  <a:txBody>
                    <a:bodyPr/>
                    <a:lstStyle/>
                    <a:p>
                      <a:pPr algn="ctr"/>
                      <a:r>
                        <a:rPr lang="en-US" dirty="0" smtClean="0"/>
                        <a:t>92.9%</a:t>
                      </a:r>
                      <a:endParaRPr lang="en-US" dirty="0"/>
                    </a:p>
                  </a:txBody>
                  <a:tcPr/>
                </a:tc>
                <a:tc>
                  <a:txBody>
                    <a:bodyPr/>
                    <a:lstStyle/>
                    <a:p>
                      <a:pPr algn="ctr"/>
                      <a:r>
                        <a:rPr lang="en-US" dirty="0" smtClean="0"/>
                        <a:t>92.5%</a:t>
                      </a:r>
                      <a:endParaRPr lang="en-US" dirty="0"/>
                    </a:p>
                  </a:txBody>
                  <a:tcPr/>
                </a:tc>
                <a:tc>
                  <a:txBody>
                    <a:bodyPr/>
                    <a:lstStyle/>
                    <a:p>
                      <a:pPr algn="ctr"/>
                      <a:r>
                        <a:rPr lang="en-US" dirty="0" smtClean="0"/>
                        <a:t>92.5%</a:t>
                      </a:r>
                      <a:endParaRPr lang="en-US" dirty="0"/>
                    </a:p>
                  </a:txBody>
                  <a:tcPr/>
                </a:tc>
              </a:tr>
              <a:tr h="316010">
                <a:tc>
                  <a:txBody>
                    <a:bodyPr/>
                    <a:lstStyle/>
                    <a:p>
                      <a:pPr algn="ctr"/>
                      <a:r>
                        <a:rPr lang="en-US" dirty="0" smtClean="0"/>
                        <a:t>RBF network</a:t>
                      </a:r>
                      <a:endParaRPr lang="en-US" dirty="0"/>
                    </a:p>
                  </a:txBody>
                  <a:tcPr/>
                </a:tc>
                <a:tc>
                  <a:txBody>
                    <a:bodyPr/>
                    <a:lstStyle/>
                    <a:p>
                      <a:pPr algn="ctr"/>
                      <a:r>
                        <a:rPr lang="en-US" dirty="0" smtClean="0"/>
                        <a:t>59.32%</a:t>
                      </a:r>
                      <a:endParaRPr lang="en-US" dirty="0"/>
                    </a:p>
                  </a:txBody>
                  <a:tcPr/>
                </a:tc>
                <a:tc>
                  <a:txBody>
                    <a:bodyPr/>
                    <a:lstStyle/>
                    <a:p>
                      <a:pPr algn="ctr"/>
                      <a:r>
                        <a:rPr lang="en-US" dirty="0" smtClean="0"/>
                        <a:t>58.5%</a:t>
                      </a:r>
                      <a:endParaRPr lang="en-US" dirty="0"/>
                    </a:p>
                  </a:txBody>
                  <a:tcPr/>
                </a:tc>
                <a:tc>
                  <a:txBody>
                    <a:bodyPr/>
                    <a:lstStyle/>
                    <a:p>
                      <a:pPr algn="ctr"/>
                      <a:r>
                        <a:rPr lang="en-US" dirty="0" smtClean="0"/>
                        <a:t>59.3%</a:t>
                      </a:r>
                      <a:endParaRPr lang="en-US" dirty="0"/>
                    </a:p>
                  </a:txBody>
                  <a:tcPr/>
                </a:tc>
                <a:tc>
                  <a:txBody>
                    <a:bodyPr/>
                    <a:lstStyle/>
                    <a:p>
                      <a:pPr algn="ctr"/>
                      <a:r>
                        <a:rPr lang="en-US" dirty="0" smtClean="0"/>
                        <a:t>57.2%</a:t>
                      </a:r>
                      <a:endParaRPr lang="en-US" dirty="0"/>
                    </a:p>
                  </a:txBody>
                  <a:tcPr/>
                </a:tc>
              </a:tr>
              <a:tr h="370840">
                <a:tc>
                  <a:txBody>
                    <a:bodyPr/>
                    <a:lstStyle/>
                    <a:p>
                      <a:pPr algn="ctr"/>
                      <a:r>
                        <a:rPr lang="en-US" dirty="0" smtClean="0"/>
                        <a:t>Bagging</a:t>
                      </a:r>
                      <a:endParaRPr lang="en-US" dirty="0"/>
                    </a:p>
                  </a:txBody>
                  <a:tcPr/>
                </a:tc>
                <a:tc>
                  <a:txBody>
                    <a:bodyPr/>
                    <a:lstStyle/>
                    <a:p>
                      <a:pPr algn="ctr"/>
                      <a:r>
                        <a:rPr lang="en-US" dirty="0" smtClean="0"/>
                        <a:t>92.34%</a:t>
                      </a:r>
                      <a:endParaRPr lang="en-US" dirty="0"/>
                    </a:p>
                  </a:txBody>
                  <a:tcPr/>
                </a:tc>
                <a:tc>
                  <a:txBody>
                    <a:bodyPr/>
                    <a:lstStyle/>
                    <a:p>
                      <a:pPr algn="ctr"/>
                      <a:r>
                        <a:rPr lang="en-US" dirty="0" smtClean="0"/>
                        <a:t>92.5%</a:t>
                      </a:r>
                      <a:endParaRPr lang="en-US" dirty="0"/>
                    </a:p>
                  </a:txBody>
                  <a:tcPr/>
                </a:tc>
                <a:tc>
                  <a:txBody>
                    <a:bodyPr/>
                    <a:lstStyle/>
                    <a:p>
                      <a:pPr algn="ctr"/>
                      <a:r>
                        <a:rPr lang="en-US" dirty="0" smtClean="0"/>
                        <a:t>92.3%</a:t>
                      </a:r>
                      <a:endParaRPr lang="en-US" dirty="0"/>
                    </a:p>
                  </a:txBody>
                  <a:tcPr/>
                </a:tc>
                <a:tc>
                  <a:txBody>
                    <a:bodyPr/>
                    <a:lstStyle/>
                    <a:p>
                      <a:pPr algn="ctr"/>
                      <a:r>
                        <a:rPr lang="en-US" smtClean="0"/>
                        <a:t>92.4%</a:t>
                      </a:r>
                      <a:endParaRPr lang="en-US"/>
                    </a:p>
                  </a:txBody>
                  <a:tcPr/>
                </a:tc>
              </a:tr>
              <a:tr h="370840">
                <a:tc>
                  <a:txBody>
                    <a:bodyPr/>
                    <a:lstStyle/>
                    <a:p>
                      <a:pPr algn="ctr"/>
                      <a:r>
                        <a:rPr lang="en-US" dirty="0" smtClean="0"/>
                        <a:t>ZeroR</a:t>
                      </a:r>
                      <a:endParaRPr lang="en-US" dirty="0"/>
                    </a:p>
                  </a:txBody>
                  <a:tcPr/>
                </a:tc>
                <a:tc>
                  <a:txBody>
                    <a:bodyPr/>
                    <a:lstStyle/>
                    <a:p>
                      <a:pPr algn="ctr"/>
                      <a:r>
                        <a:rPr lang="en-US" dirty="0" smtClean="0"/>
                        <a:t>56.25%</a:t>
                      </a:r>
                      <a:endParaRPr lang="en-US" dirty="0"/>
                    </a:p>
                  </a:txBody>
                  <a:tcPr/>
                </a:tc>
                <a:tc>
                  <a:txBody>
                    <a:bodyPr/>
                    <a:lstStyle/>
                    <a:p>
                      <a:pPr algn="ctr"/>
                      <a:r>
                        <a:rPr lang="en-US" dirty="0" smtClean="0"/>
                        <a:t>31.6%</a:t>
                      </a:r>
                      <a:endParaRPr lang="en-US" dirty="0"/>
                    </a:p>
                  </a:txBody>
                  <a:tcPr/>
                </a:tc>
                <a:tc>
                  <a:txBody>
                    <a:bodyPr/>
                    <a:lstStyle/>
                    <a:p>
                      <a:pPr algn="ctr"/>
                      <a:r>
                        <a:rPr lang="en-US" dirty="0" smtClean="0"/>
                        <a:t>56.3%</a:t>
                      </a:r>
                      <a:endParaRPr lang="en-US" dirty="0"/>
                    </a:p>
                  </a:txBody>
                  <a:tcPr/>
                </a:tc>
                <a:tc>
                  <a:txBody>
                    <a:bodyPr/>
                    <a:lstStyle/>
                    <a:p>
                      <a:pPr algn="ctr"/>
                      <a:r>
                        <a:rPr lang="en-US" dirty="0" smtClean="0"/>
                        <a:t>40.5%</a:t>
                      </a:r>
                      <a:endParaRPr lang="en-US" dirty="0"/>
                    </a:p>
                  </a:txBody>
                  <a:tcPr/>
                </a:tc>
              </a:tr>
              <a:tr h="370840">
                <a:tc>
                  <a:txBody>
                    <a:bodyPr/>
                    <a:lstStyle/>
                    <a:p>
                      <a:pPr algn="ctr"/>
                      <a:r>
                        <a:rPr lang="en-US" dirty="0" smtClean="0"/>
                        <a:t>Random Forest</a:t>
                      </a:r>
                      <a:endParaRPr lang="en-US" dirty="0"/>
                    </a:p>
                  </a:txBody>
                  <a:tcPr/>
                </a:tc>
                <a:tc>
                  <a:txBody>
                    <a:bodyPr/>
                    <a:lstStyle/>
                    <a:p>
                      <a:pPr algn="ctr"/>
                      <a:r>
                        <a:rPr lang="en-US" dirty="0" smtClean="0"/>
                        <a:t>90.47%</a:t>
                      </a:r>
                      <a:endParaRPr lang="en-US" dirty="0"/>
                    </a:p>
                  </a:txBody>
                  <a:tcPr/>
                </a:tc>
                <a:tc>
                  <a:txBody>
                    <a:bodyPr/>
                    <a:lstStyle/>
                    <a:p>
                      <a:pPr algn="ctr"/>
                      <a:r>
                        <a:rPr lang="en-US" dirty="0" smtClean="0"/>
                        <a:t>91%</a:t>
                      </a:r>
                      <a:endParaRPr lang="en-US" dirty="0"/>
                    </a:p>
                  </a:txBody>
                  <a:tcPr/>
                </a:tc>
                <a:tc>
                  <a:txBody>
                    <a:bodyPr/>
                    <a:lstStyle/>
                    <a:p>
                      <a:pPr algn="ctr"/>
                      <a:r>
                        <a:rPr lang="en-US" dirty="0" smtClean="0"/>
                        <a:t>90.5%</a:t>
                      </a:r>
                      <a:endParaRPr lang="en-US" dirty="0"/>
                    </a:p>
                  </a:txBody>
                  <a:tcPr/>
                </a:tc>
                <a:tc>
                  <a:txBody>
                    <a:bodyPr/>
                    <a:lstStyle/>
                    <a:p>
                      <a:pPr algn="ctr"/>
                      <a:r>
                        <a:rPr lang="en-US" dirty="0" smtClean="0"/>
                        <a:t>90.5%</a:t>
                      </a:r>
                      <a:endParaRPr lang="en-US" dirty="0"/>
                    </a:p>
                  </a:txBody>
                  <a:tcPr/>
                </a:tc>
              </a:tr>
              <a:tr h="370840">
                <a:tc>
                  <a:txBody>
                    <a:bodyPr/>
                    <a:lstStyle/>
                    <a:p>
                      <a:pPr algn="ctr"/>
                      <a:r>
                        <a:rPr lang="en-US" dirty="0" smtClean="0"/>
                        <a:t>Lib</a:t>
                      </a:r>
                      <a:r>
                        <a:rPr lang="en-US" baseline="0" dirty="0" smtClean="0"/>
                        <a:t> SVM</a:t>
                      </a:r>
                      <a:endParaRPr lang="en-US" dirty="0"/>
                    </a:p>
                  </a:txBody>
                  <a:tcPr/>
                </a:tc>
                <a:tc>
                  <a:txBody>
                    <a:bodyPr/>
                    <a:lstStyle/>
                    <a:p>
                      <a:pPr algn="ctr"/>
                      <a:r>
                        <a:rPr lang="en-US" dirty="0" smtClean="0"/>
                        <a:t>94.85%</a:t>
                      </a:r>
                      <a:endParaRPr lang="en-US" dirty="0"/>
                    </a:p>
                  </a:txBody>
                  <a:tcPr/>
                </a:tc>
                <a:tc>
                  <a:txBody>
                    <a:bodyPr/>
                    <a:lstStyle/>
                    <a:p>
                      <a:pPr algn="ctr"/>
                      <a:r>
                        <a:rPr lang="en-US" dirty="0" smtClean="0"/>
                        <a:t>94.9%</a:t>
                      </a:r>
                      <a:endParaRPr lang="en-US" dirty="0"/>
                    </a:p>
                  </a:txBody>
                  <a:tcPr/>
                </a:tc>
                <a:tc>
                  <a:txBody>
                    <a:bodyPr/>
                    <a:lstStyle/>
                    <a:p>
                      <a:pPr algn="ctr"/>
                      <a:r>
                        <a:rPr lang="en-US" dirty="0" smtClean="0"/>
                        <a:t>94.9%</a:t>
                      </a:r>
                      <a:endParaRPr lang="en-US" dirty="0"/>
                    </a:p>
                  </a:txBody>
                  <a:tcPr/>
                </a:tc>
                <a:tc>
                  <a:txBody>
                    <a:bodyPr/>
                    <a:lstStyle/>
                    <a:p>
                      <a:pPr algn="ctr"/>
                      <a:r>
                        <a:rPr lang="en-US" dirty="0" smtClean="0"/>
                        <a:t>94.9%</a:t>
                      </a:r>
                      <a:endParaRPr lang="en-US" dirty="0"/>
                    </a:p>
                  </a:txBody>
                  <a:tcPr/>
                </a:tc>
              </a:tr>
            </a:tbl>
          </a:graphicData>
        </a:graphic>
      </p:graphicFrame>
      <p:graphicFrame>
        <p:nvGraphicFramePr>
          <p:cNvPr id="6" name="Content Placeholder 4"/>
          <p:cNvGraphicFramePr>
            <a:graphicFrameLocks/>
          </p:cNvGraphicFramePr>
          <p:nvPr>
            <p:extLst>
              <p:ext uri="{D42A27DB-BD31-4B8C-83A1-F6EECF244321}">
                <p14:modId xmlns:p14="http://schemas.microsoft.com/office/powerpoint/2010/main" val="1386363300"/>
              </p:ext>
            </p:extLst>
          </p:nvPr>
        </p:nvGraphicFramePr>
        <p:xfrm>
          <a:off x="698500" y="4022605"/>
          <a:ext cx="7747000" cy="2585720"/>
        </p:xfrm>
        <a:graphic>
          <a:graphicData uri="http://schemas.openxmlformats.org/drawingml/2006/table">
            <a:tbl>
              <a:tblPr firstRow="1" bandRow="1">
                <a:tableStyleId>{21E4AEA4-8DFA-4A89-87EB-49C32662AFE0}</a:tableStyleId>
              </a:tblPr>
              <a:tblGrid>
                <a:gridCol w="1791781"/>
                <a:gridCol w="1407009"/>
                <a:gridCol w="1606231"/>
                <a:gridCol w="1581328"/>
                <a:gridCol w="1360651"/>
              </a:tblGrid>
              <a:tr h="0">
                <a:tc>
                  <a:txBody>
                    <a:bodyPr/>
                    <a:lstStyle/>
                    <a:p>
                      <a:pPr algn="ctr"/>
                      <a:r>
                        <a:rPr lang="en-US" dirty="0" smtClean="0">
                          <a:solidFill>
                            <a:schemeClr val="tx1"/>
                          </a:solidFill>
                        </a:rPr>
                        <a:t>Classifiers</a:t>
                      </a:r>
                      <a:endParaRPr lang="en-US" dirty="0">
                        <a:solidFill>
                          <a:schemeClr val="tx1"/>
                        </a:solidFill>
                      </a:endParaRPr>
                    </a:p>
                  </a:txBody>
                  <a:tcPr/>
                </a:tc>
                <a:tc>
                  <a:txBody>
                    <a:bodyPr/>
                    <a:lstStyle/>
                    <a:p>
                      <a:pPr algn="ctr"/>
                      <a:r>
                        <a:rPr lang="en-US" dirty="0" smtClean="0">
                          <a:solidFill>
                            <a:schemeClr val="tx1"/>
                          </a:solidFill>
                        </a:rPr>
                        <a:t>Accuracy</a:t>
                      </a:r>
                      <a:endParaRPr lang="en-US" dirty="0">
                        <a:solidFill>
                          <a:schemeClr val="tx1"/>
                        </a:solidFill>
                      </a:endParaRPr>
                    </a:p>
                  </a:txBody>
                  <a:tcPr/>
                </a:tc>
                <a:tc>
                  <a:txBody>
                    <a:bodyPr/>
                    <a:lstStyle/>
                    <a:p>
                      <a:pPr algn="ctr"/>
                      <a:r>
                        <a:rPr lang="en-US" dirty="0" smtClean="0">
                          <a:solidFill>
                            <a:schemeClr val="tx1"/>
                          </a:solidFill>
                        </a:rPr>
                        <a:t>Precision</a:t>
                      </a:r>
                      <a:endParaRPr lang="en-US" dirty="0">
                        <a:solidFill>
                          <a:schemeClr val="tx1"/>
                        </a:solidFill>
                      </a:endParaRPr>
                    </a:p>
                  </a:txBody>
                  <a:tcPr/>
                </a:tc>
                <a:tc>
                  <a:txBody>
                    <a:bodyPr/>
                    <a:lstStyle/>
                    <a:p>
                      <a:pPr algn="ctr"/>
                      <a:r>
                        <a:rPr lang="en-US" dirty="0" smtClean="0">
                          <a:solidFill>
                            <a:schemeClr val="tx1"/>
                          </a:solidFill>
                        </a:rPr>
                        <a:t>Recall</a:t>
                      </a:r>
                      <a:endParaRPr lang="en-US" dirty="0">
                        <a:solidFill>
                          <a:schemeClr val="tx1"/>
                        </a:solidFill>
                      </a:endParaRPr>
                    </a:p>
                  </a:txBody>
                  <a:tcPr/>
                </a:tc>
                <a:tc>
                  <a:txBody>
                    <a:bodyPr/>
                    <a:lstStyle/>
                    <a:p>
                      <a:pPr algn="ctr"/>
                      <a:r>
                        <a:rPr lang="en-US" dirty="0" smtClean="0">
                          <a:solidFill>
                            <a:schemeClr val="tx1"/>
                          </a:solidFill>
                        </a:rPr>
                        <a:t>F-measure</a:t>
                      </a:r>
                      <a:endParaRPr lang="en-US" dirty="0">
                        <a:solidFill>
                          <a:schemeClr val="tx1"/>
                        </a:solidFill>
                      </a:endParaRPr>
                    </a:p>
                  </a:txBody>
                  <a:tcPr/>
                </a:tc>
              </a:tr>
              <a:tr h="370840">
                <a:tc>
                  <a:txBody>
                    <a:bodyPr/>
                    <a:lstStyle/>
                    <a:p>
                      <a:pPr algn="ctr"/>
                      <a:r>
                        <a:rPr lang="en-US" dirty="0" smtClean="0"/>
                        <a:t>NB</a:t>
                      </a:r>
                      <a:endParaRPr lang="en-US" dirty="0"/>
                    </a:p>
                  </a:txBody>
                  <a:tcPr/>
                </a:tc>
                <a:tc>
                  <a:txBody>
                    <a:bodyPr/>
                    <a:lstStyle/>
                    <a:p>
                      <a:pPr algn="ctr"/>
                      <a:r>
                        <a:rPr lang="en-US" dirty="0" smtClean="0"/>
                        <a:t>76.91%</a:t>
                      </a:r>
                      <a:endParaRPr lang="en-US" dirty="0"/>
                    </a:p>
                  </a:txBody>
                  <a:tcPr/>
                </a:tc>
                <a:tc>
                  <a:txBody>
                    <a:bodyPr/>
                    <a:lstStyle/>
                    <a:p>
                      <a:pPr algn="ctr"/>
                      <a:r>
                        <a:rPr lang="en-US" dirty="0" smtClean="0"/>
                        <a:t>78.5%</a:t>
                      </a:r>
                      <a:endParaRPr lang="en-US" dirty="0"/>
                    </a:p>
                  </a:txBody>
                  <a:tcPr/>
                </a:tc>
                <a:tc>
                  <a:txBody>
                    <a:bodyPr/>
                    <a:lstStyle/>
                    <a:p>
                      <a:pPr algn="ctr"/>
                      <a:r>
                        <a:rPr lang="en-US" dirty="0" smtClean="0"/>
                        <a:t>76.9%</a:t>
                      </a:r>
                      <a:endParaRPr lang="en-US" dirty="0"/>
                    </a:p>
                  </a:txBody>
                  <a:tcPr/>
                </a:tc>
                <a:tc>
                  <a:txBody>
                    <a:bodyPr/>
                    <a:lstStyle/>
                    <a:p>
                      <a:pPr algn="ctr"/>
                      <a:r>
                        <a:rPr lang="en-US" dirty="0" smtClean="0"/>
                        <a:t>76.9%</a:t>
                      </a:r>
                      <a:endParaRPr lang="en-US" dirty="0"/>
                    </a:p>
                  </a:txBody>
                  <a:tcPr/>
                </a:tc>
              </a:tr>
              <a:tr h="316010">
                <a:tc>
                  <a:txBody>
                    <a:bodyPr/>
                    <a:lstStyle/>
                    <a:p>
                      <a:pPr algn="ctr"/>
                      <a:r>
                        <a:rPr lang="en-US" dirty="0" smtClean="0"/>
                        <a:t>RBF network</a:t>
                      </a:r>
                      <a:endParaRPr lang="en-US" dirty="0"/>
                    </a:p>
                  </a:txBody>
                  <a:tcPr/>
                </a:tc>
                <a:tc>
                  <a:txBody>
                    <a:bodyPr/>
                    <a:lstStyle/>
                    <a:p>
                      <a:pPr algn="ctr"/>
                      <a:r>
                        <a:rPr lang="en-US" dirty="0" smtClean="0"/>
                        <a:t>50.08%</a:t>
                      </a:r>
                      <a:endParaRPr lang="en-US" dirty="0"/>
                    </a:p>
                  </a:txBody>
                  <a:tcPr/>
                </a:tc>
                <a:tc>
                  <a:txBody>
                    <a:bodyPr/>
                    <a:lstStyle/>
                    <a:p>
                      <a:pPr algn="ctr"/>
                      <a:r>
                        <a:rPr lang="en-US" dirty="0" smtClean="0"/>
                        <a:t>25.1%</a:t>
                      </a:r>
                      <a:endParaRPr lang="en-US" dirty="0"/>
                    </a:p>
                  </a:txBody>
                  <a:tcPr/>
                </a:tc>
                <a:tc>
                  <a:txBody>
                    <a:bodyPr/>
                    <a:lstStyle/>
                    <a:p>
                      <a:pPr algn="ctr"/>
                      <a:r>
                        <a:rPr lang="en-US" dirty="0" smtClean="0"/>
                        <a:t>50.1%</a:t>
                      </a:r>
                      <a:endParaRPr lang="en-US" dirty="0"/>
                    </a:p>
                  </a:txBody>
                  <a:tcPr/>
                </a:tc>
                <a:tc>
                  <a:txBody>
                    <a:bodyPr/>
                    <a:lstStyle/>
                    <a:p>
                      <a:pPr algn="ctr"/>
                      <a:r>
                        <a:rPr lang="en-US" dirty="0" smtClean="0"/>
                        <a:t>33.4%</a:t>
                      </a:r>
                      <a:endParaRPr lang="en-US" dirty="0"/>
                    </a:p>
                  </a:txBody>
                  <a:tcPr/>
                </a:tc>
              </a:tr>
              <a:tr h="370840">
                <a:tc>
                  <a:txBody>
                    <a:bodyPr/>
                    <a:lstStyle/>
                    <a:p>
                      <a:pPr algn="ctr"/>
                      <a:r>
                        <a:rPr lang="en-US" dirty="0" smtClean="0"/>
                        <a:t>Bagging</a:t>
                      </a:r>
                      <a:endParaRPr lang="en-US" dirty="0"/>
                    </a:p>
                  </a:txBody>
                  <a:tcPr/>
                </a:tc>
                <a:tc>
                  <a:txBody>
                    <a:bodyPr/>
                    <a:lstStyle/>
                    <a:p>
                      <a:pPr algn="ctr"/>
                      <a:r>
                        <a:rPr lang="en-US" dirty="0" smtClean="0"/>
                        <a:t>81.93%</a:t>
                      </a:r>
                      <a:endParaRPr lang="en-US" dirty="0"/>
                    </a:p>
                  </a:txBody>
                  <a:tcPr/>
                </a:tc>
                <a:tc>
                  <a:txBody>
                    <a:bodyPr/>
                    <a:lstStyle/>
                    <a:p>
                      <a:pPr algn="ctr"/>
                      <a:r>
                        <a:rPr lang="en-US" dirty="0" smtClean="0"/>
                        <a:t>81.6%</a:t>
                      </a:r>
                      <a:endParaRPr lang="en-US" dirty="0"/>
                    </a:p>
                  </a:txBody>
                  <a:tcPr/>
                </a:tc>
                <a:tc>
                  <a:txBody>
                    <a:bodyPr/>
                    <a:lstStyle/>
                    <a:p>
                      <a:pPr algn="ctr"/>
                      <a:r>
                        <a:rPr lang="en-US" dirty="0" smtClean="0"/>
                        <a:t>81.9%</a:t>
                      </a:r>
                      <a:endParaRPr lang="en-US" dirty="0"/>
                    </a:p>
                  </a:txBody>
                  <a:tcPr/>
                </a:tc>
                <a:tc>
                  <a:txBody>
                    <a:bodyPr/>
                    <a:lstStyle/>
                    <a:p>
                      <a:pPr algn="ctr"/>
                      <a:r>
                        <a:rPr lang="en-US" dirty="0" smtClean="0"/>
                        <a:t>81.6%</a:t>
                      </a:r>
                      <a:endParaRPr lang="en-US" dirty="0"/>
                    </a:p>
                  </a:txBody>
                  <a:tcPr/>
                </a:tc>
              </a:tr>
              <a:tr h="370840">
                <a:tc>
                  <a:txBody>
                    <a:bodyPr/>
                    <a:lstStyle/>
                    <a:p>
                      <a:pPr algn="ctr"/>
                      <a:r>
                        <a:rPr lang="en-US" dirty="0" smtClean="0"/>
                        <a:t>ZeroR</a:t>
                      </a:r>
                      <a:endParaRPr lang="en-US" dirty="0"/>
                    </a:p>
                  </a:txBody>
                  <a:tcPr/>
                </a:tc>
                <a:tc>
                  <a:txBody>
                    <a:bodyPr/>
                    <a:lstStyle/>
                    <a:p>
                      <a:pPr algn="ctr"/>
                      <a:r>
                        <a:rPr lang="en-US" dirty="0" smtClean="0"/>
                        <a:t>50.08%</a:t>
                      </a:r>
                      <a:endParaRPr lang="en-US" dirty="0"/>
                    </a:p>
                  </a:txBody>
                  <a:tcPr/>
                </a:tc>
                <a:tc>
                  <a:txBody>
                    <a:bodyPr/>
                    <a:lstStyle/>
                    <a:p>
                      <a:pPr algn="ctr"/>
                      <a:r>
                        <a:rPr lang="en-US" dirty="0" smtClean="0"/>
                        <a:t>25.1%</a:t>
                      </a:r>
                      <a:endParaRPr lang="en-US" dirty="0"/>
                    </a:p>
                  </a:txBody>
                  <a:tcPr/>
                </a:tc>
                <a:tc>
                  <a:txBody>
                    <a:bodyPr/>
                    <a:lstStyle/>
                    <a:p>
                      <a:pPr algn="ctr"/>
                      <a:r>
                        <a:rPr lang="en-US" dirty="0" smtClean="0"/>
                        <a:t>50.1%</a:t>
                      </a:r>
                      <a:endParaRPr lang="en-US" dirty="0"/>
                    </a:p>
                  </a:txBody>
                  <a:tcPr/>
                </a:tc>
                <a:tc>
                  <a:txBody>
                    <a:bodyPr/>
                    <a:lstStyle/>
                    <a:p>
                      <a:pPr algn="ctr"/>
                      <a:r>
                        <a:rPr lang="en-US" dirty="0" smtClean="0"/>
                        <a:t>33.4%</a:t>
                      </a:r>
                      <a:endParaRPr lang="en-US" dirty="0"/>
                    </a:p>
                  </a:txBody>
                  <a:tcPr/>
                </a:tc>
              </a:tr>
              <a:tr h="370840">
                <a:tc>
                  <a:txBody>
                    <a:bodyPr/>
                    <a:lstStyle/>
                    <a:p>
                      <a:pPr algn="ctr"/>
                      <a:r>
                        <a:rPr lang="en-US" dirty="0" smtClean="0"/>
                        <a:t>Random Forest</a:t>
                      </a:r>
                      <a:endParaRPr lang="en-US" dirty="0"/>
                    </a:p>
                  </a:txBody>
                  <a:tcPr/>
                </a:tc>
                <a:tc>
                  <a:txBody>
                    <a:bodyPr/>
                    <a:lstStyle/>
                    <a:p>
                      <a:pPr algn="ctr"/>
                      <a:r>
                        <a:rPr lang="en-US" dirty="0" smtClean="0"/>
                        <a:t>76.67%</a:t>
                      </a:r>
                      <a:endParaRPr lang="en-US" dirty="0"/>
                    </a:p>
                  </a:txBody>
                  <a:tcPr/>
                </a:tc>
                <a:tc>
                  <a:txBody>
                    <a:bodyPr/>
                    <a:lstStyle/>
                    <a:p>
                      <a:pPr algn="ctr"/>
                      <a:r>
                        <a:rPr lang="en-US" dirty="0" smtClean="0"/>
                        <a:t>76.2%</a:t>
                      </a:r>
                      <a:endParaRPr lang="en-US" dirty="0"/>
                    </a:p>
                  </a:txBody>
                  <a:tcPr/>
                </a:tc>
                <a:tc>
                  <a:txBody>
                    <a:bodyPr/>
                    <a:lstStyle/>
                    <a:p>
                      <a:pPr algn="ctr"/>
                      <a:r>
                        <a:rPr lang="en-US" dirty="0" smtClean="0"/>
                        <a:t>76.7%</a:t>
                      </a:r>
                      <a:endParaRPr lang="en-US" dirty="0"/>
                    </a:p>
                  </a:txBody>
                  <a:tcPr/>
                </a:tc>
                <a:tc>
                  <a:txBody>
                    <a:bodyPr/>
                    <a:lstStyle/>
                    <a:p>
                      <a:pPr algn="ctr"/>
                      <a:r>
                        <a:rPr lang="en-US" dirty="0" smtClean="0"/>
                        <a:t>75.8%</a:t>
                      </a:r>
                      <a:endParaRPr lang="en-US" dirty="0"/>
                    </a:p>
                  </a:txBody>
                  <a:tcPr/>
                </a:tc>
              </a:tr>
              <a:tr h="370840">
                <a:tc>
                  <a:txBody>
                    <a:bodyPr/>
                    <a:lstStyle/>
                    <a:p>
                      <a:pPr algn="ctr"/>
                      <a:r>
                        <a:rPr lang="en-US" dirty="0" smtClean="0"/>
                        <a:t>Lib</a:t>
                      </a:r>
                      <a:r>
                        <a:rPr lang="en-US" baseline="0" dirty="0" smtClean="0"/>
                        <a:t> SVM</a:t>
                      </a:r>
                      <a:endParaRPr lang="en-US" dirty="0"/>
                    </a:p>
                  </a:txBody>
                  <a:tcPr/>
                </a:tc>
                <a:tc>
                  <a:txBody>
                    <a:bodyPr/>
                    <a:lstStyle/>
                    <a:p>
                      <a:pPr algn="ctr"/>
                      <a:r>
                        <a:rPr lang="en-US" dirty="0" smtClean="0"/>
                        <a:t>88.61%</a:t>
                      </a:r>
                      <a:endParaRPr lang="en-US" dirty="0"/>
                    </a:p>
                  </a:txBody>
                  <a:tcPr/>
                </a:tc>
                <a:tc>
                  <a:txBody>
                    <a:bodyPr/>
                    <a:lstStyle/>
                    <a:p>
                      <a:pPr algn="ctr"/>
                      <a:r>
                        <a:rPr lang="en-US" dirty="0" smtClean="0"/>
                        <a:t>88.6%</a:t>
                      </a:r>
                      <a:endParaRPr lang="en-US" dirty="0"/>
                    </a:p>
                  </a:txBody>
                  <a:tcPr/>
                </a:tc>
                <a:tc>
                  <a:txBody>
                    <a:bodyPr/>
                    <a:lstStyle/>
                    <a:p>
                      <a:pPr algn="ctr"/>
                      <a:r>
                        <a:rPr lang="en-US" dirty="0" smtClean="0"/>
                        <a:t>88.6%</a:t>
                      </a:r>
                      <a:endParaRPr lang="en-US" dirty="0"/>
                    </a:p>
                  </a:txBody>
                  <a:tcPr/>
                </a:tc>
                <a:tc>
                  <a:txBody>
                    <a:bodyPr/>
                    <a:lstStyle/>
                    <a:p>
                      <a:pPr algn="ctr"/>
                      <a:r>
                        <a:rPr lang="en-US" dirty="0" smtClean="0"/>
                        <a:t>88.5%</a:t>
                      </a:r>
                      <a:endParaRPr lang="en-US" dirty="0"/>
                    </a:p>
                  </a:txBody>
                  <a:tcPr/>
                </a:tc>
              </a:tr>
            </a:tbl>
          </a:graphicData>
        </a:graphic>
      </p:graphicFrame>
      <p:sp>
        <p:nvSpPr>
          <p:cNvPr id="7" name="TextBox 6"/>
          <p:cNvSpPr txBox="1"/>
          <p:nvPr/>
        </p:nvSpPr>
        <p:spPr>
          <a:xfrm>
            <a:off x="698500" y="398468"/>
            <a:ext cx="1635699" cy="369332"/>
          </a:xfrm>
          <a:prstGeom prst="rect">
            <a:avLst/>
          </a:prstGeom>
          <a:noFill/>
        </p:spPr>
        <p:txBody>
          <a:bodyPr wrap="none" rtlCol="0">
            <a:spAutoFit/>
          </a:bodyPr>
          <a:lstStyle/>
          <a:p>
            <a:r>
              <a:rPr lang="en-US" b="1" dirty="0" smtClean="0">
                <a:latin typeface="Chalkboard"/>
                <a:cs typeface="Chalkboard"/>
              </a:rPr>
              <a:t>Two category</a:t>
            </a:r>
            <a:endParaRPr lang="en-US" b="1" dirty="0">
              <a:latin typeface="Chalkboard"/>
              <a:cs typeface="Chalkboard"/>
            </a:endParaRPr>
          </a:p>
        </p:txBody>
      </p:sp>
      <p:sp>
        <p:nvSpPr>
          <p:cNvPr id="8" name="TextBox 7"/>
          <p:cNvSpPr txBox="1"/>
          <p:nvPr/>
        </p:nvSpPr>
        <p:spPr>
          <a:xfrm>
            <a:off x="700955" y="3653273"/>
            <a:ext cx="1646667" cy="369332"/>
          </a:xfrm>
          <a:prstGeom prst="rect">
            <a:avLst/>
          </a:prstGeom>
          <a:noFill/>
        </p:spPr>
        <p:txBody>
          <a:bodyPr wrap="none" rtlCol="0">
            <a:spAutoFit/>
          </a:bodyPr>
          <a:lstStyle/>
          <a:p>
            <a:r>
              <a:rPr lang="en-US" b="1" dirty="0" smtClean="0">
                <a:latin typeface="Chalkboard"/>
                <a:cs typeface="Chalkboard"/>
              </a:rPr>
              <a:t>Five category</a:t>
            </a:r>
            <a:endParaRPr lang="en-US" b="1" dirty="0">
              <a:latin typeface="Chalkboard"/>
              <a:cs typeface="Chalkboard"/>
            </a:endParaRPr>
          </a:p>
        </p:txBody>
      </p:sp>
    </p:spTree>
    <p:extLst>
      <p:ext uri="{BB962C8B-B14F-4D97-AF65-F5344CB8AC3E}">
        <p14:creationId xmlns:p14="http://schemas.microsoft.com/office/powerpoint/2010/main" val="1506821600"/>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3"/>
          <p:cNvGrpSpPr>
            <a:grpSpLocks/>
          </p:cNvGrpSpPr>
          <p:nvPr/>
        </p:nvGrpSpPr>
        <p:grpSpPr bwMode="auto">
          <a:xfrm>
            <a:off x="0" y="-141288"/>
            <a:ext cx="4178300" cy="557213"/>
            <a:chOff x="0" y="0"/>
            <a:chExt cx="2632" cy="352"/>
          </a:xfrm>
        </p:grpSpPr>
        <p:sp>
          <p:nvSpPr>
            <p:cNvPr id="74753" name="Rectangle 1"/>
            <p:cNvSpPr>
              <a:spLocks/>
            </p:cNvSpPr>
            <p:nvPr/>
          </p:nvSpPr>
          <p:spPr bwMode="auto">
            <a:xfrm>
              <a:off x="0" y="89"/>
              <a:ext cx="2632" cy="171"/>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3805" name="Rectangle 2"/>
            <p:cNvSpPr>
              <a:spLocks/>
            </p:cNvSpPr>
            <p:nvPr/>
          </p:nvSpPr>
          <p:spPr bwMode="auto">
            <a:xfrm>
              <a:off x="0" y="0"/>
              <a:ext cx="2632"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endParaRPr lang="en-US" sz="1600" dirty="0">
                <a:solidFill>
                  <a:srgbClr val="FFFFFF"/>
                </a:solidFill>
                <a:ea typeface="MS PGothic" charset="0"/>
                <a:cs typeface="MS PGothic" charset="0"/>
              </a:endParaRPr>
            </a:p>
          </p:txBody>
        </p:sp>
      </p:grpSp>
      <p:grpSp>
        <p:nvGrpSpPr>
          <p:cNvPr id="33795" name="Group 6"/>
          <p:cNvGrpSpPr>
            <a:grpSpLocks/>
          </p:cNvGrpSpPr>
          <p:nvPr/>
        </p:nvGrpSpPr>
        <p:grpSpPr bwMode="auto">
          <a:xfrm>
            <a:off x="3733800" y="-26988"/>
            <a:ext cx="3886200" cy="328613"/>
            <a:chOff x="0" y="0"/>
            <a:chExt cx="2448" cy="208"/>
          </a:xfrm>
        </p:grpSpPr>
        <p:sp>
          <p:nvSpPr>
            <p:cNvPr id="74756" name="Rectangle 4"/>
            <p:cNvSpPr>
              <a:spLocks/>
            </p:cNvSpPr>
            <p:nvPr/>
          </p:nvSpPr>
          <p:spPr bwMode="auto">
            <a:xfrm>
              <a:off x="0" y="17"/>
              <a:ext cx="2448" cy="173"/>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3803" name="Rectangle 5"/>
            <p:cNvSpPr>
              <a:spLocks/>
            </p:cNvSpPr>
            <p:nvPr/>
          </p:nvSpPr>
          <p:spPr bwMode="auto">
            <a:xfrm>
              <a:off x="0" y="0"/>
              <a:ext cx="2448"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r>
                <a:rPr lang="en-US" sz="1600">
                  <a:solidFill>
                    <a:srgbClr val="FFFFFF"/>
                  </a:solidFill>
                  <a:ea typeface="MS PGothic" charset="0"/>
                  <a:cs typeface="MS PGothic" charset="0"/>
                </a:rPr>
                <a:t> </a:t>
              </a:r>
            </a:p>
          </p:txBody>
        </p:sp>
      </p:grpSp>
      <p:sp>
        <p:nvSpPr>
          <p:cNvPr id="74763" name="Rectangle 11"/>
          <p:cNvSpPr>
            <a:spLocks noGrp="1" noChangeArrowheads="1"/>
          </p:cNvSpPr>
          <p:nvPr>
            <p:ph type="title"/>
          </p:nvPr>
        </p:nvSpPr>
        <p:spPr/>
        <p:txBody>
          <a:bodyPr rIns="132080"/>
          <a:lstStyle/>
          <a:p>
            <a:pPr indent="0" eaLnBrk="1" hangingPunct="1">
              <a:defRPr/>
            </a:pPr>
            <a:r>
              <a:rPr lang="en-US" sz="4400" b="1" dirty="0" smtClean="0"/>
              <a:t>Naive Bayes is Not So Naive</a:t>
            </a:r>
          </a:p>
        </p:txBody>
      </p:sp>
      <p:sp>
        <p:nvSpPr>
          <p:cNvPr id="74764" name="Rectangle 12"/>
          <p:cNvSpPr>
            <a:spLocks noGrp="1" noChangeArrowheads="1"/>
          </p:cNvSpPr>
          <p:nvPr>
            <p:ph type="body" idx="1"/>
          </p:nvPr>
        </p:nvSpPr>
        <p:spPr/>
        <p:txBody>
          <a:bodyPr rIns="132080">
            <a:normAutofit/>
          </a:bodyPr>
          <a:lstStyle/>
          <a:p>
            <a:pPr marL="268288" indent="-228600" eaLnBrk="1" hangingPunct="1">
              <a:defRPr/>
            </a:pPr>
            <a:r>
              <a:rPr lang="en-US" sz="2800" dirty="0" smtClean="0">
                <a:solidFill>
                  <a:schemeClr val="tx2">
                    <a:lumMod val="75000"/>
                  </a:schemeClr>
                </a:solidFill>
              </a:rPr>
              <a:t> Very fast learning and testing (highly efficient)</a:t>
            </a:r>
          </a:p>
          <a:p>
            <a:pPr marL="268288" indent="-228600" eaLnBrk="1" hangingPunct="1">
              <a:defRPr/>
            </a:pPr>
            <a:r>
              <a:rPr lang="en-US" sz="2800" dirty="0" smtClean="0">
                <a:solidFill>
                  <a:schemeClr val="tx2">
                    <a:lumMod val="75000"/>
                  </a:schemeClr>
                </a:solidFill>
              </a:rPr>
              <a:t> Low storage requirements</a:t>
            </a:r>
          </a:p>
          <a:p>
            <a:pPr marL="268288" indent="-228600" eaLnBrk="1" hangingPunct="1">
              <a:defRPr/>
            </a:pPr>
            <a:r>
              <a:rPr lang="en-US" sz="2800" dirty="0" smtClean="0">
                <a:solidFill>
                  <a:schemeClr val="tx2">
                    <a:lumMod val="75000"/>
                  </a:schemeClr>
                </a:solidFill>
              </a:rPr>
              <a:t> Robust to irrelevant(noise) features and         concept drift</a:t>
            </a:r>
            <a:endParaRPr lang="en-US" sz="2800" dirty="0" smtClean="0">
              <a:solidFill>
                <a:srgbClr val="895D1D"/>
              </a:solidFill>
            </a:endParaRPr>
          </a:p>
          <a:p>
            <a:pPr marL="268288" indent="-228600" eaLnBrk="1" hangingPunct="1">
              <a:defRPr/>
            </a:pPr>
            <a:endParaRPr lang="en-US" sz="3200" dirty="0" smtClean="0">
              <a:solidFill>
                <a:srgbClr val="357E69"/>
              </a:solidFill>
            </a:endParaRPr>
          </a:p>
        </p:txBody>
      </p:sp>
    </p:spTree>
    <p:extLst>
      <p:ext uri="{BB962C8B-B14F-4D97-AF65-F5344CB8AC3E}">
        <p14:creationId xmlns:p14="http://schemas.microsoft.com/office/powerpoint/2010/main" val="21967118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hlinkClick r:id="rId2"/>
              </a:rPr>
              <a:t>http://web.stanford.edu/class/cs124/lec/</a:t>
            </a:r>
            <a:r>
              <a:rPr lang="en-US" dirty="0" smtClean="0">
                <a:hlinkClick r:id="rId2"/>
              </a:rPr>
              <a:t>naivebayes.pdf</a:t>
            </a:r>
            <a:endParaRPr lang="en-US" dirty="0" smtClean="0"/>
          </a:p>
          <a:p>
            <a:r>
              <a:rPr lang="en-US" dirty="0">
                <a:hlinkClick r:id="rId3"/>
              </a:rPr>
              <a:t>http://research.ijcaonline.org/volume68/number17/pxc3887301.</a:t>
            </a:r>
            <a:r>
              <a:rPr lang="en-US" dirty="0" smtClean="0">
                <a:hlinkClick r:id="rId3"/>
              </a:rPr>
              <a:t>pdf</a:t>
            </a:r>
            <a:endParaRPr lang="en-US" dirty="0" smtClean="0"/>
          </a:p>
          <a:p>
            <a:r>
              <a:rPr lang="en-US" dirty="0">
                <a:hlinkClick r:id="rId4"/>
              </a:rPr>
              <a:t>http://blog.datumbox.com/machine-learning-tutorial-the-naive-bayes-text-classifier</a:t>
            </a:r>
            <a:r>
              <a:rPr lang="en-US" dirty="0" smtClean="0">
                <a:hlinkClick r:id="rId4"/>
              </a:rPr>
              <a:t>/</a:t>
            </a:r>
            <a:endParaRPr lang="en-US" dirty="0" smtClean="0"/>
          </a:p>
          <a:p>
            <a:endParaRPr lang="en-US" dirty="0"/>
          </a:p>
        </p:txBody>
      </p:sp>
      <p:sp>
        <p:nvSpPr>
          <p:cNvPr id="3" name="Title 2"/>
          <p:cNvSpPr>
            <a:spLocks noGrp="1"/>
          </p:cNvSpPr>
          <p:nvPr>
            <p:ph type="title"/>
          </p:nvPr>
        </p:nvSpPr>
        <p:spPr/>
        <p:txBody>
          <a:bodyPr/>
          <a:lstStyle/>
          <a:p>
            <a:r>
              <a:rPr lang="en-US" dirty="0" smtClean="0"/>
              <a:t>References</a:t>
            </a:r>
            <a:endParaRPr lang="en-US" dirty="0"/>
          </a:p>
        </p:txBody>
      </p:sp>
    </p:spTree>
    <p:extLst>
      <p:ext uri="{BB962C8B-B14F-4D97-AF65-F5344CB8AC3E}">
        <p14:creationId xmlns:p14="http://schemas.microsoft.com/office/powerpoint/2010/main" val="34699305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Pre-processing</a:t>
            </a:r>
            <a:endParaRPr lang="en-US" dirty="0"/>
          </a:p>
        </p:txBody>
      </p:sp>
      <p:sp>
        <p:nvSpPr>
          <p:cNvPr id="6" name="Rounded Rectangle 5"/>
          <p:cNvSpPr/>
          <p:nvPr/>
        </p:nvSpPr>
        <p:spPr>
          <a:xfrm>
            <a:off x="3125302" y="2353449"/>
            <a:ext cx="3187560" cy="560345"/>
          </a:xfrm>
          <a:prstGeom prst="round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Documents</a:t>
            </a:r>
            <a:endParaRPr lang="en-US" b="1" dirty="0">
              <a:solidFill>
                <a:schemeClr val="tx1"/>
              </a:solidFill>
            </a:endParaRPr>
          </a:p>
        </p:txBody>
      </p:sp>
      <p:cxnSp>
        <p:nvCxnSpPr>
          <p:cNvPr id="8" name="Straight Arrow Connector 7"/>
          <p:cNvCxnSpPr>
            <a:stCxn id="6" idx="2"/>
          </p:cNvCxnSpPr>
          <p:nvPr/>
        </p:nvCxnSpPr>
        <p:spPr>
          <a:xfrm>
            <a:off x="4719082" y="2913794"/>
            <a:ext cx="0" cy="54789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Rounded Rectangle 8"/>
          <p:cNvSpPr/>
          <p:nvPr/>
        </p:nvSpPr>
        <p:spPr>
          <a:xfrm>
            <a:off x="3125301" y="3461687"/>
            <a:ext cx="3187561" cy="672414"/>
          </a:xfrm>
          <a:prstGeom prst="roundRect">
            <a:avLst/>
          </a:prstGeom>
          <a:solidFill>
            <a:srgbClr val="DBA45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Removal of Stop words</a:t>
            </a:r>
            <a:endParaRPr lang="en-US" b="1" dirty="0">
              <a:solidFill>
                <a:srgbClr val="000000"/>
              </a:solidFill>
            </a:endParaRPr>
          </a:p>
        </p:txBody>
      </p:sp>
      <p:cxnSp>
        <p:nvCxnSpPr>
          <p:cNvPr id="11" name="Straight Arrow Connector 10"/>
          <p:cNvCxnSpPr/>
          <p:nvPr/>
        </p:nvCxnSpPr>
        <p:spPr>
          <a:xfrm>
            <a:off x="4719082" y="4134101"/>
            <a:ext cx="0" cy="4980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Rounded Rectangle 11"/>
          <p:cNvSpPr/>
          <p:nvPr/>
        </p:nvSpPr>
        <p:spPr>
          <a:xfrm>
            <a:off x="3125302" y="4632186"/>
            <a:ext cx="3187560" cy="734674"/>
          </a:xfrm>
          <a:prstGeom prst="roundRect">
            <a:avLst/>
          </a:prstGeom>
          <a:solidFill>
            <a:srgbClr val="DBA45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Stemming words</a:t>
            </a:r>
            <a:endParaRPr lang="en-US" b="1" dirty="0">
              <a:solidFill>
                <a:srgbClr val="000000"/>
              </a:solidFill>
            </a:endParaRPr>
          </a:p>
        </p:txBody>
      </p:sp>
      <p:sp>
        <p:nvSpPr>
          <p:cNvPr id="15" name="Rounded Rectangle 14"/>
          <p:cNvSpPr/>
          <p:nvPr/>
        </p:nvSpPr>
        <p:spPr>
          <a:xfrm>
            <a:off x="3125301" y="5802684"/>
            <a:ext cx="3187561" cy="697318"/>
          </a:xfrm>
          <a:prstGeom prst="roundRect">
            <a:avLst/>
          </a:prstGeom>
          <a:solidFill>
            <a:srgbClr val="DBA45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Pre-processed data</a:t>
            </a:r>
            <a:endParaRPr lang="en-US" b="1" dirty="0">
              <a:solidFill>
                <a:srgbClr val="000000"/>
              </a:solidFill>
            </a:endParaRPr>
          </a:p>
        </p:txBody>
      </p:sp>
      <p:cxnSp>
        <p:nvCxnSpPr>
          <p:cNvPr id="17" name="Straight Arrow Connector 16"/>
          <p:cNvCxnSpPr>
            <a:stCxn id="12" idx="2"/>
          </p:cNvCxnSpPr>
          <p:nvPr/>
        </p:nvCxnSpPr>
        <p:spPr>
          <a:xfrm>
            <a:off x="4719082" y="5366860"/>
            <a:ext cx="0" cy="43582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2590814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3"/>
          <p:cNvGrpSpPr>
            <a:grpSpLocks/>
          </p:cNvGrpSpPr>
          <p:nvPr/>
        </p:nvGrpSpPr>
        <p:grpSpPr bwMode="auto">
          <a:xfrm>
            <a:off x="0" y="-141288"/>
            <a:ext cx="4178300" cy="557213"/>
            <a:chOff x="0" y="0"/>
            <a:chExt cx="2632" cy="352"/>
          </a:xfrm>
        </p:grpSpPr>
        <p:sp>
          <p:nvSpPr>
            <p:cNvPr id="18433" name="Rectangle 1"/>
            <p:cNvSpPr>
              <a:spLocks/>
            </p:cNvSpPr>
            <p:nvPr/>
          </p:nvSpPr>
          <p:spPr bwMode="auto">
            <a:xfrm>
              <a:off x="0" y="89"/>
              <a:ext cx="2632" cy="171"/>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6398" name="Rectangle 2"/>
            <p:cNvSpPr>
              <a:spLocks/>
            </p:cNvSpPr>
            <p:nvPr/>
          </p:nvSpPr>
          <p:spPr bwMode="auto">
            <a:xfrm>
              <a:off x="0" y="0"/>
              <a:ext cx="2632"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endParaRPr lang="en-US" sz="1600" dirty="0">
                <a:solidFill>
                  <a:srgbClr val="FFFFFF"/>
                </a:solidFill>
                <a:ea typeface="MS PGothic" charset="0"/>
                <a:cs typeface="MS PGothic" charset="0"/>
              </a:endParaRPr>
            </a:p>
          </p:txBody>
        </p:sp>
      </p:grpSp>
      <p:grpSp>
        <p:nvGrpSpPr>
          <p:cNvPr id="16387" name="Group 6"/>
          <p:cNvGrpSpPr>
            <a:grpSpLocks/>
          </p:cNvGrpSpPr>
          <p:nvPr/>
        </p:nvGrpSpPr>
        <p:grpSpPr bwMode="auto">
          <a:xfrm>
            <a:off x="3733800" y="-26988"/>
            <a:ext cx="3886200" cy="328613"/>
            <a:chOff x="0" y="0"/>
            <a:chExt cx="2448" cy="208"/>
          </a:xfrm>
        </p:grpSpPr>
        <p:sp>
          <p:nvSpPr>
            <p:cNvPr id="18436" name="Rectangle 4"/>
            <p:cNvSpPr>
              <a:spLocks/>
            </p:cNvSpPr>
            <p:nvPr/>
          </p:nvSpPr>
          <p:spPr bwMode="auto">
            <a:xfrm>
              <a:off x="0" y="17"/>
              <a:ext cx="2448" cy="173"/>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6396" name="Rectangle 5"/>
            <p:cNvSpPr>
              <a:spLocks/>
            </p:cNvSpPr>
            <p:nvPr/>
          </p:nvSpPr>
          <p:spPr bwMode="auto">
            <a:xfrm>
              <a:off x="0" y="0"/>
              <a:ext cx="2448"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r>
                <a:rPr lang="en-US" sz="1600">
                  <a:solidFill>
                    <a:srgbClr val="FFFFFF"/>
                  </a:solidFill>
                  <a:ea typeface="MS PGothic" charset="0"/>
                  <a:cs typeface="MS PGothic" charset="0"/>
                </a:rPr>
                <a:t> </a:t>
              </a:r>
            </a:p>
          </p:txBody>
        </p:sp>
      </p:grpSp>
      <p:sp>
        <p:nvSpPr>
          <p:cNvPr id="18443" name="Rectangle 11"/>
          <p:cNvSpPr>
            <a:spLocks noGrp="1" noChangeArrowheads="1"/>
          </p:cNvSpPr>
          <p:nvPr>
            <p:ph type="title"/>
          </p:nvPr>
        </p:nvSpPr>
        <p:spPr/>
        <p:txBody>
          <a:bodyPr rIns="132080"/>
          <a:lstStyle/>
          <a:p>
            <a:pPr indent="0" eaLnBrk="1" hangingPunct="1">
              <a:defRPr/>
            </a:pPr>
            <a:r>
              <a:rPr lang="en-US" sz="4800" b="1" dirty="0" smtClean="0"/>
              <a:t>Classification Methods (1)</a:t>
            </a:r>
          </a:p>
        </p:txBody>
      </p:sp>
      <p:sp>
        <p:nvSpPr>
          <p:cNvPr id="18444" name="Rectangle 12"/>
          <p:cNvSpPr>
            <a:spLocks noGrp="1" noChangeArrowheads="1"/>
          </p:cNvSpPr>
          <p:nvPr>
            <p:ph type="body" idx="1"/>
          </p:nvPr>
        </p:nvSpPr>
        <p:spPr/>
        <p:txBody>
          <a:bodyPr rIns="132080">
            <a:noAutofit/>
          </a:bodyPr>
          <a:lstStyle/>
          <a:p>
            <a:pPr eaLnBrk="1" hangingPunct="1">
              <a:defRPr/>
            </a:pPr>
            <a:r>
              <a:rPr lang="en-US" dirty="0" smtClean="0"/>
              <a:t>Manual classification</a:t>
            </a:r>
          </a:p>
          <a:p>
            <a:pPr marL="782638" lvl="1" eaLnBrk="1" hangingPunct="1">
              <a:defRPr/>
            </a:pPr>
            <a:r>
              <a:rPr lang="en-US" sz="2400" dirty="0" smtClean="0"/>
              <a:t>Used by the original Yahoo! Directory</a:t>
            </a:r>
          </a:p>
          <a:p>
            <a:pPr marL="782638" lvl="1" eaLnBrk="1" hangingPunct="1">
              <a:defRPr/>
            </a:pPr>
            <a:r>
              <a:rPr lang="en-US" sz="2400" dirty="0" smtClean="0"/>
              <a:t>Accurate when job is done by experts</a:t>
            </a:r>
          </a:p>
          <a:p>
            <a:pPr marL="782638" lvl="1" eaLnBrk="1" hangingPunct="1">
              <a:defRPr/>
            </a:pPr>
            <a:r>
              <a:rPr lang="en-US" sz="2400" dirty="0" smtClean="0"/>
              <a:t>Consistent when the problem size and team is small</a:t>
            </a:r>
          </a:p>
          <a:p>
            <a:pPr marL="782638" lvl="1" eaLnBrk="1" hangingPunct="1">
              <a:defRPr/>
            </a:pPr>
            <a:r>
              <a:rPr lang="en-US" sz="2400" dirty="0" smtClean="0"/>
              <a:t>Difficult and expensive to scale</a:t>
            </a:r>
          </a:p>
          <a:p>
            <a:pPr marL="1182688" lvl="2" eaLnBrk="1" hangingPunct="1">
              <a:defRPr/>
            </a:pPr>
            <a:r>
              <a:rPr lang="en-US" sz="2400" dirty="0" smtClean="0"/>
              <a:t>Means we need automatic classification methods for big problems</a:t>
            </a:r>
          </a:p>
        </p:txBody>
      </p:sp>
    </p:spTree>
    <p:extLst>
      <p:ext uri="{BB962C8B-B14F-4D97-AF65-F5344CB8AC3E}">
        <p14:creationId xmlns:p14="http://schemas.microsoft.com/office/powerpoint/2010/main" val="2665682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3"/>
          <p:cNvGrpSpPr>
            <a:grpSpLocks/>
          </p:cNvGrpSpPr>
          <p:nvPr/>
        </p:nvGrpSpPr>
        <p:grpSpPr bwMode="auto">
          <a:xfrm>
            <a:off x="0" y="-141288"/>
            <a:ext cx="4178300" cy="557213"/>
            <a:chOff x="0" y="0"/>
            <a:chExt cx="2632" cy="352"/>
          </a:xfrm>
        </p:grpSpPr>
        <p:sp>
          <p:nvSpPr>
            <p:cNvPr id="19457" name="Rectangle 1"/>
            <p:cNvSpPr>
              <a:spLocks/>
            </p:cNvSpPr>
            <p:nvPr/>
          </p:nvSpPr>
          <p:spPr bwMode="auto">
            <a:xfrm>
              <a:off x="0" y="89"/>
              <a:ext cx="2632" cy="171"/>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8446" name="Rectangle 2"/>
            <p:cNvSpPr>
              <a:spLocks/>
            </p:cNvSpPr>
            <p:nvPr/>
          </p:nvSpPr>
          <p:spPr bwMode="auto">
            <a:xfrm>
              <a:off x="0" y="0"/>
              <a:ext cx="2632"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endParaRPr lang="en-US" sz="1600" dirty="0">
                <a:solidFill>
                  <a:srgbClr val="FFFFFF"/>
                </a:solidFill>
                <a:ea typeface="MS PGothic" charset="0"/>
                <a:cs typeface="MS PGothic" charset="0"/>
              </a:endParaRPr>
            </a:p>
          </p:txBody>
        </p:sp>
      </p:grpSp>
      <p:grpSp>
        <p:nvGrpSpPr>
          <p:cNvPr id="18435" name="Group 6"/>
          <p:cNvGrpSpPr>
            <a:grpSpLocks/>
          </p:cNvGrpSpPr>
          <p:nvPr/>
        </p:nvGrpSpPr>
        <p:grpSpPr bwMode="auto">
          <a:xfrm>
            <a:off x="3733800" y="-26988"/>
            <a:ext cx="3886200" cy="328613"/>
            <a:chOff x="0" y="0"/>
            <a:chExt cx="2448" cy="208"/>
          </a:xfrm>
        </p:grpSpPr>
        <p:sp>
          <p:nvSpPr>
            <p:cNvPr id="19460" name="Rectangle 4"/>
            <p:cNvSpPr>
              <a:spLocks/>
            </p:cNvSpPr>
            <p:nvPr/>
          </p:nvSpPr>
          <p:spPr bwMode="auto">
            <a:xfrm>
              <a:off x="0" y="17"/>
              <a:ext cx="2448" cy="173"/>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8444" name="Rectangle 5"/>
            <p:cNvSpPr>
              <a:spLocks/>
            </p:cNvSpPr>
            <p:nvPr/>
          </p:nvSpPr>
          <p:spPr bwMode="auto">
            <a:xfrm>
              <a:off x="0" y="0"/>
              <a:ext cx="2448"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r>
                <a:rPr lang="en-US" sz="1600">
                  <a:solidFill>
                    <a:srgbClr val="FFFFFF"/>
                  </a:solidFill>
                  <a:ea typeface="MS PGothic" charset="0"/>
                  <a:cs typeface="MS PGothic" charset="0"/>
                </a:rPr>
                <a:t> </a:t>
              </a:r>
            </a:p>
          </p:txBody>
        </p:sp>
      </p:grpSp>
      <p:sp>
        <p:nvSpPr>
          <p:cNvPr id="19467" name="Rectangle 11"/>
          <p:cNvSpPr>
            <a:spLocks noGrp="1" noChangeArrowheads="1"/>
          </p:cNvSpPr>
          <p:nvPr>
            <p:ph type="title"/>
          </p:nvPr>
        </p:nvSpPr>
        <p:spPr/>
        <p:txBody>
          <a:bodyPr rIns="132080"/>
          <a:lstStyle/>
          <a:p>
            <a:pPr indent="0" eaLnBrk="1" hangingPunct="1">
              <a:defRPr/>
            </a:pPr>
            <a:r>
              <a:rPr lang="en-US" sz="4800" b="1" dirty="0" smtClean="0"/>
              <a:t>Classification Methods (2)</a:t>
            </a:r>
          </a:p>
        </p:txBody>
      </p:sp>
      <p:sp>
        <p:nvSpPr>
          <p:cNvPr id="19468" name="Rectangle 12"/>
          <p:cNvSpPr>
            <a:spLocks noGrp="1" noChangeArrowheads="1"/>
          </p:cNvSpPr>
          <p:nvPr>
            <p:ph type="body" idx="1"/>
          </p:nvPr>
        </p:nvSpPr>
        <p:spPr/>
        <p:txBody>
          <a:bodyPr rIns="132080">
            <a:normAutofit/>
          </a:bodyPr>
          <a:lstStyle/>
          <a:p>
            <a:pPr eaLnBrk="1" hangingPunct="1">
              <a:defRPr/>
            </a:pPr>
            <a:r>
              <a:rPr lang="en-US" dirty="0" smtClean="0"/>
              <a:t>Hand-coded rule-based classifiers</a:t>
            </a:r>
          </a:p>
          <a:p>
            <a:pPr marL="782638" lvl="1" eaLnBrk="1" hangingPunct="1">
              <a:defRPr/>
            </a:pPr>
            <a:r>
              <a:rPr lang="en-US" sz="2400" dirty="0" smtClean="0"/>
              <a:t>Commercial systems have complex query languages</a:t>
            </a:r>
          </a:p>
          <a:p>
            <a:pPr marL="782638" lvl="1" eaLnBrk="1" hangingPunct="1">
              <a:defRPr/>
            </a:pPr>
            <a:r>
              <a:rPr lang="en-US" sz="2400" dirty="0" smtClean="0"/>
              <a:t>Accuracy is can be high if a rule has been carefully refined over time by a subject expert</a:t>
            </a:r>
          </a:p>
          <a:p>
            <a:pPr marL="782638" lvl="1" eaLnBrk="1" hangingPunct="1">
              <a:defRPr/>
            </a:pPr>
            <a:r>
              <a:rPr lang="en-US" sz="2400" dirty="0" smtClean="0"/>
              <a:t>Building and maintaining these rules is expensive</a:t>
            </a:r>
          </a:p>
        </p:txBody>
      </p:sp>
    </p:spTree>
    <p:extLst>
      <p:ext uri="{BB962C8B-B14F-4D97-AF65-F5344CB8AC3E}">
        <p14:creationId xmlns:p14="http://schemas.microsoft.com/office/powerpoint/2010/main" val="1005935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3"/>
          <p:cNvGrpSpPr>
            <a:grpSpLocks/>
          </p:cNvGrpSpPr>
          <p:nvPr/>
        </p:nvGrpSpPr>
        <p:grpSpPr bwMode="auto">
          <a:xfrm>
            <a:off x="0" y="-141288"/>
            <a:ext cx="4178300" cy="557213"/>
            <a:chOff x="0" y="0"/>
            <a:chExt cx="2632" cy="352"/>
          </a:xfrm>
        </p:grpSpPr>
        <p:sp>
          <p:nvSpPr>
            <p:cNvPr id="15361" name="Rectangle 1"/>
            <p:cNvSpPr>
              <a:spLocks/>
            </p:cNvSpPr>
            <p:nvPr/>
          </p:nvSpPr>
          <p:spPr bwMode="auto">
            <a:xfrm>
              <a:off x="0" y="89"/>
              <a:ext cx="2632" cy="171"/>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0494" name="Rectangle 2"/>
            <p:cNvSpPr>
              <a:spLocks/>
            </p:cNvSpPr>
            <p:nvPr/>
          </p:nvSpPr>
          <p:spPr bwMode="auto">
            <a:xfrm>
              <a:off x="0" y="0"/>
              <a:ext cx="2632"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endParaRPr lang="en-US" sz="1600" dirty="0">
                <a:solidFill>
                  <a:srgbClr val="FFFFFF"/>
                </a:solidFill>
                <a:ea typeface="MS PGothic" charset="0"/>
                <a:cs typeface="MS PGothic" charset="0"/>
              </a:endParaRPr>
            </a:p>
          </p:txBody>
        </p:sp>
      </p:grpSp>
      <p:grpSp>
        <p:nvGrpSpPr>
          <p:cNvPr id="20483" name="Group 6"/>
          <p:cNvGrpSpPr>
            <a:grpSpLocks/>
          </p:cNvGrpSpPr>
          <p:nvPr/>
        </p:nvGrpSpPr>
        <p:grpSpPr bwMode="auto">
          <a:xfrm>
            <a:off x="3733800" y="-26988"/>
            <a:ext cx="3886200" cy="328613"/>
            <a:chOff x="0" y="0"/>
            <a:chExt cx="2448" cy="208"/>
          </a:xfrm>
        </p:grpSpPr>
        <p:sp>
          <p:nvSpPr>
            <p:cNvPr id="15364" name="Rectangle 4"/>
            <p:cNvSpPr>
              <a:spLocks/>
            </p:cNvSpPr>
            <p:nvPr/>
          </p:nvSpPr>
          <p:spPr bwMode="auto">
            <a:xfrm>
              <a:off x="0" y="17"/>
              <a:ext cx="2448" cy="173"/>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0492" name="Rectangle 5"/>
            <p:cNvSpPr>
              <a:spLocks/>
            </p:cNvSpPr>
            <p:nvPr/>
          </p:nvSpPr>
          <p:spPr bwMode="auto">
            <a:xfrm>
              <a:off x="0" y="0"/>
              <a:ext cx="2448"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r>
                <a:rPr lang="en-US" sz="1600">
                  <a:solidFill>
                    <a:srgbClr val="FFFFFF"/>
                  </a:solidFill>
                  <a:ea typeface="MS PGothic" charset="0"/>
                  <a:cs typeface="MS PGothic" charset="0"/>
                </a:rPr>
                <a:t> </a:t>
              </a:r>
            </a:p>
          </p:txBody>
        </p:sp>
      </p:grpSp>
      <p:sp>
        <p:nvSpPr>
          <p:cNvPr id="15371" name="Rectangle 11"/>
          <p:cNvSpPr>
            <a:spLocks noGrp="1" noChangeArrowheads="1"/>
          </p:cNvSpPr>
          <p:nvPr>
            <p:ph type="title"/>
          </p:nvPr>
        </p:nvSpPr>
        <p:spPr/>
        <p:txBody>
          <a:bodyPr rIns="132080"/>
          <a:lstStyle/>
          <a:p>
            <a:pPr indent="0" eaLnBrk="1" hangingPunct="1">
              <a:defRPr/>
            </a:pPr>
            <a:r>
              <a:rPr lang="en-US" sz="4000" b="1" dirty="0"/>
              <a:t>Classification Methods (3</a:t>
            </a:r>
            <a:r>
              <a:rPr lang="en-US" sz="4000" b="1" dirty="0" smtClean="0"/>
              <a:t>):</a:t>
            </a:r>
            <a:br>
              <a:rPr lang="en-US" sz="4000" b="1" dirty="0" smtClean="0"/>
            </a:br>
            <a:r>
              <a:rPr lang="en-US" sz="4000" b="1" dirty="0" smtClean="0"/>
              <a:t>Supervised learning</a:t>
            </a:r>
          </a:p>
        </p:txBody>
      </p:sp>
      <p:sp>
        <p:nvSpPr>
          <p:cNvPr id="15372" name="Rectangle 12"/>
          <p:cNvSpPr>
            <a:spLocks noGrp="1" noChangeArrowheads="1"/>
          </p:cNvSpPr>
          <p:nvPr>
            <p:ph type="body" idx="1"/>
          </p:nvPr>
        </p:nvSpPr>
        <p:spPr/>
        <p:txBody>
          <a:bodyPr rIns="132080">
            <a:normAutofit fontScale="92500"/>
          </a:bodyPr>
          <a:lstStyle/>
          <a:p>
            <a:pPr eaLnBrk="1" hangingPunct="1"/>
            <a:r>
              <a:rPr lang="en-US" dirty="0">
                <a:latin typeface="Lucida Grande" charset="0"/>
                <a:ea typeface="ヒラギノ角ゴ ProN W3" charset="0"/>
                <a:cs typeface="ヒラギノ角ゴ ProN W3" charset="0"/>
              </a:rPr>
              <a:t>Given:</a:t>
            </a:r>
          </a:p>
          <a:p>
            <a:pPr marL="782638" lvl="1" eaLnBrk="1" hangingPunct="1"/>
            <a:r>
              <a:rPr lang="en-US" dirty="0">
                <a:latin typeface="Lucida Grande" charset="0"/>
                <a:ea typeface="ヒラギノ角ゴ ProN W3" charset="0"/>
                <a:cs typeface="ヒラギノ角ゴ ProN W3" charset="0"/>
              </a:rPr>
              <a:t>A document </a:t>
            </a:r>
            <a:r>
              <a:rPr lang="en-US" i="1" dirty="0">
                <a:latin typeface="Lucida Grande" charset="0"/>
                <a:ea typeface="ヒラギノ角ゴ ProN W3" charset="0"/>
                <a:cs typeface="ヒラギノ角ゴ ProN W3" charset="0"/>
              </a:rPr>
              <a:t>d</a:t>
            </a:r>
          </a:p>
          <a:p>
            <a:pPr marL="782638" lvl="1" eaLnBrk="1" hangingPunct="1"/>
            <a:r>
              <a:rPr lang="en-US" dirty="0">
                <a:latin typeface="Lucida Grande" charset="0"/>
                <a:ea typeface="ヒラギノ角ゴ ProN W3" charset="0"/>
                <a:cs typeface="ヒラギノ角ゴ ProN W3" charset="0"/>
              </a:rPr>
              <a:t>A fixed set of classes:</a:t>
            </a:r>
          </a:p>
          <a:p>
            <a:pPr marL="782638" lvl="1" eaLnBrk="1" hangingPunct="1">
              <a:buFont typeface="Wingdings" charset="0"/>
              <a:buNone/>
            </a:pPr>
            <a:r>
              <a:rPr lang="en-US" dirty="0">
                <a:latin typeface="Lucida Grande" charset="0"/>
                <a:ea typeface="ヒラギノ角ゴ ProN W3" charset="0"/>
                <a:cs typeface="ヒラギノ角ゴ ProN W3" charset="0"/>
              </a:rPr>
              <a:t>	</a:t>
            </a:r>
            <a:r>
              <a:rPr lang="en-US" i="1" dirty="0">
                <a:latin typeface="Lucida Grande" charset="0"/>
                <a:ea typeface="ヒラギノ角ゴ ProN W3" charset="0"/>
                <a:cs typeface="ヒラギノ角ゴ ProN W3" charset="0"/>
              </a:rPr>
              <a:t>C = {c</a:t>
            </a:r>
            <a:r>
              <a:rPr lang="en-US" i="1" baseline="-25000" dirty="0">
                <a:latin typeface="Lucida Grande" charset="0"/>
                <a:ea typeface="ヒラギノ角ゴ ProN W3" charset="0"/>
                <a:cs typeface="ヒラギノ角ゴ ProN W3" charset="0"/>
              </a:rPr>
              <a:t>1</a:t>
            </a:r>
            <a:r>
              <a:rPr lang="en-US" i="1" dirty="0">
                <a:latin typeface="Lucida Grande" charset="0"/>
                <a:ea typeface="ヒラギノ角ゴ ProN W3" charset="0"/>
                <a:cs typeface="ヒラギノ角ゴ ProN W3" charset="0"/>
              </a:rPr>
              <a:t>, c</a:t>
            </a:r>
            <a:r>
              <a:rPr lang="en-US" i="1" baseline="-25000" dirty="0">
                <a:latin typeface="Lucida Grande" charset="0"/>
                <a:ea typeface="ヒラギノ角ゴ ProN W3" charset="0"/>
                <a:cs typeface="ヒラギノ角ゴ ProN W3" charset="0"/>
              </a:rPr>
              <a:t>2</a:t>
            </a:r>
            <a:r>
              <a:rPr lang="en-US" i="1" dirty="0">
                <a:latin typeface="Lucida Grande" charset="0"/>
                <a:ea typeface="ヒラギノ角ゴ ProN W3" charset="0"/>
                <a:cs typeface="ヒラギノ角ゴ ProN W3" charset="0"/>
              </a:rPr>
              <a:t>,…, </a:t>
            </a:r>
            <a:r>
              <a:rPr lang="en-US" i="1" dirty="0" err="1">
                <a:latin typeface="Lucida Grande" charset="0"/>
                <a:ea typeface="ヒラギノ角ゴ ProN W3" charset="0"/>
                <a:cs typeface="ヒラギノ角ゴ ProN W3" charset="0"/>
              </a:rPr>
              <a:t>c</a:t>
            </a:r>
            <a:r>
              <a:rPr lang="en-US" i="1" baseline="-25000" dirty="0" err="1">
                <a:latin typeface="Lucida Grande" charset="0"/>
                <a:ea typeface="ヒラギノ角ゴ ProN W3" charset="0"/>
                <a:cs typeface="ヒラギノ角ゴ ProN W3" charset="0"/>
              </a:rPr>
              <a:t>J</a:t>
            </a:r>
            <a:r>
              <a:rPr lang="en-US" i="1" dirty="0">
                <a:latin typeface="Lucida Grande" charset="0"/>
                <a:ea typeface="ヒラギノ角ゴ ProN W3" charset="0"/>
                <a:cs typeface="ヒラギノ角ゴ ProN W3" charset="0"/>
              </a:rPr>
              <a:t>}</a:t>
            </a:r>
          </a:p>
          <a:p>
            <a:pPr marL="782638" lvl="1" eaLnBrk="1" hangingPunct="1"/>
            <a:r>
              <a:rPr lang="en-US" dirty="0">
                <a:latin typeface="Lucida Grande" charset="0"/>
                <a:ea typeface="MS PGothic" charset="0"/>
                <a:cs typeface="MS PGothic" charset="0"/>
              </a:rPr>
              <a:t>A </a:t>
            </a:r>
            <a:r>
              <a:rPr lang="en-US" u="sng" dirty="0">
                <a:latin typeface="Lucida Grande" charset="0"/>
                <a:ea typeface="MS PGothic" charset="0"/>
                <a:cs typeface="MS PGothic" charset="0"/>
              </a:rPr>
              <a:t>training set</a:t>
            </a:r>
            <a:r>
              <a:rPr lang="en-US" dirty="0">
                <a:latin typeface="Lucida Grande" charset="0"/>
                <a:ea typeface="MS PGothic" charset="0"/>
                <a:cs typeface="MS PGothic" charset="0"/>
              </a:rPr>
              <a:t> </a:t>
            </a:r>
            <a:r>
              <a:rPr lang="en-US" i="1" dirty="0">
                <a:latin typeface="Lucida Grande" charset="0"/>
                <a:ea typeface="MS PGothic" charset="0"/>
                <a:cs typeface="MS PGothic" charset="0"/>
              </a:rPr>
              <a:t>D</a:t>
            </a:r>
            <a:r>
              <a:rPr lang="en-US" dirty="0">
                <a:latin typeface="Lucida Grande" charset="0"/>
                <a:ea typeface="MS PGothic" charset="0"/>
                <a:cs typeface="MS PGothic" charset="0"/>
              </a:rPr>
              <a:t> of documents each with a label in </a:t>
            </a:r>
            <a:r>
              <a:rPr lang="en-US" i="1" dirty="0">
                <a:latin typeface="Lucida Grande" charset="0"/>
                <a:ea typeface="ヒラギノ角ゴ ProN W3" charset="0"/>
                <a:cs typeface="ヒラギノ角ゴ ProN W3" charset="0"/>
              </a:rPr>
              <a:t>C</a:t>
            </a:r>
          </a:p>
          <a:p>
            <a:pPr eaLnBrk="1" hangingPunct="1"/>
            <a:r>
              <a:rPr lang="en-US" dirty="0">
                <a:latin typeface="Lucida Grande" charset="0"/>
                <a:ea typeface="ヒラギノ角ゴ ProN W3" charset="0"/>
                <a:cs typeface="ヒラギノ角ゴ ProN W3" charset="0"/>
              </a:rPr>
              <a:t>Determine:</a:t>
            </a:r>
          </a:p>
          <a:p>
            <a:pPr marL="782638" lvl="1" eaLnBrk="1" hangingPunct="1"/>
            <a:r>
              <a:rPr lang="en-US" dirty="0">
                <a:latin typeface="Lucida Grande" charset="0"/>
                <a:ea typeface="ヒラギノ角ゴ ProN W3" charset="0"/>
                <a:cs typeface="ヒラギノ角ゴ ProN W3" charset="0"/>
              </a:rPr>
              <a:t>A learning method or algorithm which will enable us to learn a classifier </a:t>
            </a:r>
            <a:r>
              <a:rPr lang="en-US" i="1" dirty="0" err="1">
                <a:latin typeface="Lucida Grande" charset="0"/>
                <a:ea typeface="ヒラギノ角ゴ ProN W3" charset="0"/>
                <a:cs typeface="ヒラギノ角ゴ ProN W3" charset="0"/>
              </a:rPr>
              <a:t>γ</a:t>
            </a:r>
            <a:endParaRPr lang="en-US" i="1" dirty="0">
              <a:latin typeface="Lucida Grande" charset="0"/>
              <a:ea typeface="ヒラギノ角ゴ ProN W3" charset="0"/>
              <a:cs typeface="ヒラギノ角ゴ ProN W3" charset="0"/>
            </a:endParaRPr>
          </a:p>
          <a:p>
            <a:pPr marL="782638" lvl="1" eaLnBrk="1" hangingPunct="1"/>
            <a:r>
              <a:rPr lang="en-US" dirty="0">
                <a:latin typeface="Lucida Grande" charset="0"/>
                <a:ea typeface="ヒラギノ角ゴ ProN W3" charset="0"/>
                <a:cs typeface="ヒラギノ角ゴ ProN W3" charset="0"/>
              </a:rPr>
              <a:t>For a test document </a:t>
            </a:r>
            <a:r>
              <a:rPr lang="en-US" i="1" dirty="0">
                <a:latin typeface="Lucida Grande" charset="0"/>
                <a:ea typeface="ヒラギノ角ゴ ProN W3" charset="0"/>
                <a:cs typeface="ヒラギノ角ゴ ProN W3" charset="0"/>
              </a:rPr>
              <a:t>d</a:t>
            </a:r>
            <a:r>
              <a:rPr lang="en-US" dirty="0">
                <a:latin typeface="Lucida Grande" charset="0"/>
                <a:ea typeface="ヒラギノ角ゴ ProN W3" charset="0"/>
                <a:cs typeface="ヒラギノ角ゴ ProN W3" charset="0"/>
              </a:rPr>
              <a:t>, we assign it the class</a:t>
            </a:r>
          </a:p>
          <a:p>
            <a:pPr marL="782638" lvl="1" eaLnBrk="1" hangingPunct="1">
              <a:buFont typeface="Wingdings" charset="0"/>
              <a:buNone/>
            </a:pPr>
            <a:r>
              <a:rPr lang="en-US" i="1" dirty="0" err="1">
                <a:latin typeface="Lucida Grande" charset="0"/>
                <a:ea typeface="ヒラギノ角ゴ ProN W3" charset="0"/>
                <a:cs typeface="ヒラギノ角ゴ ProN W3" charset="0"/>
              </a:rPr>
              <a:t>γ</a:t>
            </a:r>
            <a:r>
              <a:rPr lang="en-US" i="1" dirty="0">
                <a:latin typeface="Lucida Grande" charset="0"/>
                <a:ea typeface="ヒラギノ角ゴ ProN W3" charset="0"/>
                <a:cs typeface="ヒラギノ角ゴ ProN W3" charset="0"/>
              </a:rPr>
              <a:t>(d</a:t>
            </a:r>
            <a:r>
              <a:rPr lang="en-US" i="1" dirty="0">
                <a:latin typeface="Lucida Grande" charset="0"/>
                <a:ea typeface="MS PGothic" charset="0"/>
                <a:cs typeface="MS PGothic" charset="0"/>
              </a:rPr>
              <a:t>) ∈ </a:t>
            </a:r>
            <a:r>
              <a:rPr lang="en-US" i="1" dirty="0">
                <a:latin typeface="Lucida Grande" charset="0"/>
                <a:ea typeface="ヒラギノ角ゴ ProN W3" charset="0"/>
                <a:cs typeface="ヒラギノ角ゴ ProN W3" charset="0"/>
              </a:rPr>
              <a:t>C</a:t>
            </a:r>
          </a:p>
        </p:txBody>
      </p:sp>
    </p:spTree>
    <p:extLst>
      <p:ext uri="{BB962C8B-B14F-4D97-AF65-F5344CB8AC3E}">
        <p14:creationId xmlns:p14="http://schemas.microsoft.com/office/powerpoint/2010/main" val="22111881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7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72">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372">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37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3"/>
          <p:cNvGrpSpPr>
            <a:grpSpLocks/>
          </p:cNvGrpSpPr>
          <p:nvPr/>
        </p:nvGrpSpPr>
        <p:grpSpPr bwMode="auto">
          <a:xfrm>
            <a:off x="0" y="-141288"/>
            <a:ext cx="4178300" cy="557213"/>
            <a:chOff x="0" y="0"/>
            <a:chExt cx="2632" cy="352"/>
          </a:xfrm>
        </p:grpSpPr>
        <p:sp>
          <p:nvSpPr>
            <p:cNvPr id="21505" name="Rectangle 1"/>
            <p:cNvSpPr>
              <a:spLocks/>
            </p:cNvSpPr>
            <p:nvPr/>
          </p:nvSpPr>
          <p:spPr bwMode="auto">
            <a:xfrm>
              <a:off x="0" y="89"/>
              <a:ext cx="2632" cy="171"/>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1518" name="Rectangle 2"/>
            <p:cNvSpPr>
              <a:spLocks/>
            </p:cNvSpPr>
            <p:nvPr/>
          </p:nvSpPr>
          <p:spPr bwMode="auto">
            <a:xfrm>
              <a:off x="0" y="0"/>
              <a:ext cx="2632"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endParaRPr lang="en-US" sz="1600" dirty="0">
                <a:solidFill>
                  <a:srgbClr val="FFFFFF"/>
                </a:solidFill>
                <a:ea typeface="MS PGothic" charset="0"/>
                <a:cs typeface="MS PGothic" charset="0"/>
              </a:endParaRPr>
            </a:p>
          </p:txBody>
        </p:sp>
      </p:grpSp>
      <p:grpSp>
        <p:nvGrpSpPr>
          <p:cNvPr id="21507" name="Group 6"/>
          <p:cNvGrpSpPr>
            <a:grpSpLocks/>
          </p:cNvGrpSpPr>
          <p:nvPr/>
        </p:nvGrpSpPr>
        <p:grpSpPr bwMode="auto">
          <a:xfrm>
            <a:off x="3733800" y="-26988"/>
            <a:ext cx="3886200" cy="328613"/>
            <a:chOff x="0" y="0"/>
            <a:chExt cx="2448" cy="208"/>
          </a:xfrm>
        </p:grpSpPr>
        <p:sp>
          <p:nvSpPr>
            <p:cNvPr id="2" name="Rectangle 4"/>
            <p:cNvSpPr>
              <a:spLocks/>
            </p:cNvSpPr>
            <p:nvPr/>
          </p:nvSpPr>
          <p:spPr bwMode="auto">
            <a:xfrm>
              <a:off x="0" y="17"/>
              <a:ext cx="2448" cy="173"/>
            </a:xfrm>
            <a:prstGeom prst="rect">
              <a:avLst/>
            </a:prstGeom>
            <a:solidFill>
              <a:schemeClr val="accent1"/>
            </a:solidFill>
            <a:ln>
              <a:noFill/>
            </a:ln>
            <a:effectLst>
              <a:outerShdw blurRad="38100" dist="25399" dir="5400000" algn="ctr" rotWithShape="0">
                <a:schemeClr val="bg2">
                  <a:alpha val="34998"/>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 name="Rectangle 5"/>
            <p:cNvSpPr>
              <a:spLocks/>
            </p:cNvSpPr>
            <p:nvPr/>
          </p:nvSpPr>
          <p:spPr bwMode="auto">
            <a:xfrm>
              <a:off x="0" y="0"/>
              <a:ext cx="2448"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r>
                <a:rPr lang="en-US" sz="1600">
                  <a:solidFill>
                    <a:srgbClr val="FFFFFF"/>
                  </a:solidFill>
                  <a:ea typeface="MS PGothic" charset="0"/>
                  <a:cs typeface="MS PGothic" charset="0"/>
                </a:rPr>
                <a:t> </a:t>
              </a:r>
            </a:p>
          </p:txBody>
        </p:sp>
      </p:grpSp>
      <p:sp>
        <p:nvSpPr>
          <p:cNvPr id="21515" name="Rectangle 11"/>
          <p:cNvSpPr>
            <a:spLocks noGrp="1" noChangeArrowheads="1"/>
          </p:cNvSpPr>
          <p:nvPr>
            <p:ph type="title"/>
          </p:nvPr>
        </p:nvSpPr>
        <p:spPr/>
        <p:txBody>
          <a:bodyPr rIns="132080"/>
          <a:lstStyle/>
          <a:p>
            <a:pPr indent="0" eaLnBrk="1" hangingPunct="1">
              <a:defRPr/>
            </a:pPr>
            <a:r>
              <a:rPr lang="en-US" sz="4800" b="1" dirty="0" smtClean="0"/>
              <a:t>Classification Methods (3)</a:t>
            </a:r>
          </a:p>
        </p:txBody>
      </p:sp>
      <p:sp>
        <p:nvSpPr>
          <p:cNvPr id="21516" name="Rectangle 12"/>
          <p:cNvSpPr>
            <a:spLocks noGrp="1" noChangeArrowheads="1"/>
          </p:cNvSpPr>
          <p:nvPr>
            <p:ph type="body" idx="1"/>
          </p:nvPr>
        </p:nvSpPr>
        <p:spPr/>
        <p:txBody>
          <a:bodyPr rIns="132080">
            <a:normAutofit fontScale="92500"/>
          </a:bodyPr>
          <a:lstStyle/>
          <a:p>
            <a:pPr eaLnBrk="1" hangingPunct="1"/>
            <a:r>
              <a:rPr lang="en-US" dirty="0">
                <a:latin typeface="Lucida Grande" charset="0"/>
                <a:ea typeface="ヒラギノ角ゴ ProN W3" charset="0"/>
                <a:cs typeface="ヒラギノ角ゴ ProN W3" charset="0"/>
              </a:rPr>
              <a:t>Supervised learning</a:t>
            </a:r>
          </a:p>
          <a:p>
            <a:pPr lvl="1" eaLnBrk="1" hangingPunct="1"/>
            <a:r>
              <a:rPr lang="en-US" dirty="0">
                <a:latin typeface="Lucida Grande" charset="0"/>
                <a:ea typeface="ヒラギノ角ゴ ProN W3" charset="0"/>
                <a:cs typeface="ヒラギノ角ゴ ProN W3" charset="0"/>
              </a:rPr>
              <a:t>Naive Bayes (simple, common</a:t>
            </a:r>
            <a:r>
              <a:rPr lang="en-US" dirty="0" smtClean="0">
                <a:latin typeface="Lucida Grande" charset="0"/>
                <a:ea typeface="ヒラギノ角ゴ ProN W3" charset="0"/>
                <a:cs typeface="ヒラギノ角ゴ ProN W3" charset="0"/>
              </a:rPr>
              <a:t>)</a:t>
            </a:r>
            <a:endParaRPr lang="en-US" dirty="0">
              <a:latin typeface="Lucida Grande" charset="0"/>
              <a:ea typeface="ヒラギノ角ゴ ProN W3" charset="0"/>
              <a:cs typeface="ヒラギノ角ゴ ProN W3" charset="0"/>
            </a:endParaRPr>
          </a:p>
          <a:p>
            <a:pPr lvl="1" eaLnBrk="1" hangingPunct="1"/>
            <a:r>
              <a:rPr lang="en-US" dirty="0">
                <a:latin typeface="Lucida Grande" charset="0"/>
                <a:ea typeface="ヒラギノ角ゴ ProN W3" charset="0"/>
                <a:cs typeface="ヒラギノ角ゴ ProN W3" charset="0"/>
              </a:rPr>
              <a:t>k-Nearest Neighbors (simple, powerful)</a:t>
            </a:r>
          </a:p>
          <a:p>
            <a:pPr lvl="1" eaLnBrk="1" hangingPunct="1"/>
            <a:r>
              <a:rPr lang="en-US" dirty="0">
                <a:latin typeface="Lucida Grande" charset="0"/>
                <a:ea typeface="ヒラギノ角ゴ ProN W3" charset="0"/>
                <a:cs typeface="ヒラギノ角ゴ ProN W3" charset="0"/>
              </a:rPr>
              <a:t>Support-vector machines (new, generally more powerful)</a:t>
            </a:r>
          </a:p>
          <a:p>
            <a:pPr lvl="1" eaLnBrk="1" hangingPunct="1"/>
            <a:r>
              <a:rPr lang="en-US" dirty="0">
                <a:latin typeface="Lucida Grande" charset="0"/>
                <a:ea typeface="ヒラギノ角ゴ ProN W3" charset="0"/>
                <a:cs typeface="ヒラギノ角ゴ ProN W3" charset="0"/>
              </a:rPr>
              <a:t>… plus many other methods</a:t>
            </a:r>
          </a:p>
          <a:p>
            <a:pPr lvl="1" eaLnBrk="1" hangingPunct="1"/>
            <a:r>
              <a:rPr lang="en-US" dirty="0">
                <a:latin typeface="Lucida Grande" charset="0"/>
                <a:ea typeface="ヒラギノ角ゴ ProN W3" charset="0"/>
                <a:cs typeface="ヒラギノ角ゴ ProN W3" charset="0"/>
              </a:rPr>
              <a:t>No free lunch: requires hand-classified training data</a:t>
            </a:r>
          </a:p>
          <a:p>
            <a:pPr lvl="1" eaLnBrk="1" hangingPunct="1"/>
            <a:r>
              <a:rPr lang="en-US" dirty="0">
                <a:latin typeface="Lucida Grande" charset="0"/>
                <a:ea typeface="ヒラギノ角ゴ ProN W3" charset="0"/>
                <a:cs typeface="ヒラギノ角ゴ ProN W3" charset="0"/>
              </a:rPr>
              <a:t>But data can be built up (and refined) by amateurs</a:t>
            </a:r>
            <a:endParaRPr lang="en-US" sz="1000" dirty="0">
              <a:latin typeface="Lucida Grande" charset="0"/>
              <a:ea typeface="ヒラギノ角ゴ ProN W3" charset="0"/>
              <a:cs typeface="ヒラギノ角ゴ ProN W3" charset="0"/>
            </a:endParaRPr>
          </a:p>
          <a:p>
            <a:pPr eaLnBrk="1" hangingPunct="1"/>
            <a:r>
              <a:rPr lang="en-US" dirty="0">
                <a:latin typeface="Lucida Grande" charset="0"/>
                <a:ea typeface="ヒラギノ角ゴ ProN W3" charset="0"/>
                <a:cs typeface="ヒラギノ角ゴ ProN W3" charset="0"/>
              </a:rPr>
              <a:t>Many commercial systems use a mixture of methods</a:t>
            </a:r>
          </a:p>
        </p:txBody>
      </p:sp>
    </p:spTree>
    <p:extLst>
      <p:ext uri="{BB962C8B-B14F-4D97-AF65-F5344CB8AC3E}">
        <p14:creationId xmlns:p14="http://schemas.microsoft.com/office/powerpoint/2010/main" val="2573175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 simple probabilistic classifier which is based on Bayes theorem with strong and naïve independence assumptions.</a:t>
            </a:r>
          </a:p>
          <a:p>
            <a:r>
              <a:rPr lang="en-US" dirty="0" smtClean="0"/>
              <a:t>Assumption</a:t>
            </a:r>
            <a:r>
              <a:rPr lang="en-US" dirty="0" smtClean="0">
                <a:sym typeface="Wingdings"/>
              </a:rPr>
              <a:t> features used in the classification are independent</a:t>
            </a:r>
            <a:endParaRPr lang="en-US" dirty="0" smtClean="0"/>
          </a:p>
          <a:p>
            <a:r>
              <a:rPr lang="en-US" dirty="0" smtClean="0"/>
              <a:t>Despite the naïve design and oversimplified assumptions that this technique uses, Naïve Bayes performs well in many complex real-world problems.</a:t>
            </a:r>
          </a:p>
        </p:txBody>
      </p:sp>
      <p:sp>
        <p:nvSpPr>
          <p:cNvPr id="3" name="Title 2"/>
          <p:cNvSpPr>
            <a:spLocks noGrp="1"/>
          </p:cNvSpPr>
          <p:nvPr>
            <p:ph type="title"/>
          </p:nvPr>
        </p:nvSpPr>
        <p:spPr/>
        <p:txBody>
          <a:bodyPr/>
          <a:lstStyle/>
          <a:p>
            <a:r>
              <a:rPr lang="en-US" sz="4800" dirty="0" smtClean="0"/>
              <a:t>What is the Naïve Bayes Classifier?</a:t>
            </a:r>
            <a:endParaRPr lang="en-US" sz="4800" dirty="0"/>
          </a:p>
        </p:txBody>
      </p:sp>
    </p:spTree>
    <p:extLst>
      <p:ext uri="{BB962C8B-B14F-4D97-AF65-F5344CB8AC3E}">
        <p14:creationId xmlns:p14="http://schemas.microsoft.com/office/powerpoint/2010/main" val="256235358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Hardcover.thmx</Template>
  <TotalTime>13550</TotalTime>
  <Words>1630</Words>
  <Application>Microsoft Macintosh PowerPoint</Application>
  <PresentationFormat>On-screen Show (4:3)</PresentationFormat>
  <Paragraphs>320</Paragraphs>
  <Slides>35</Slides>
  <Notes>10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38" baseType="lpstr">
      <vt:lpstr>Hardcover</vt:lpstr>
      <vt:lpstr>Microsoft Equation 3.0</vt:lpstr>
      <vt:lpstr>Equation</vt:lpstr>
      <vt:lpstr>Naïve Bayesian</vt:lpstr>
      <vt:lpstr>Text Classification</vt:lpstr>
      <vt:lpstr>Process</vt:lpstr>
      <vt:lpstr>Pre-processing</vt:lpstr>
      <vt:lpstr>Classification Methods (1)</vt:lpstr>
      <vt:lpstr>Classification Methods (2)</vt:lpstr>
      <vt:lpstr>Classification Methods (3): Supervised learning</vt:lpstr>
      <vt:lpstr>Classification Methods (3)</vt:lpstr>
      <vt:lpstr>What is the Naïve Bayes Classifier?</vt:lpstr>
      <vt:lpstr>When to use the Naïve Bayes Text Classifier?</vt:lpstr>
      <vt:lpstr>Bayes’ Rule Applied to Documents and Classes</vt:lpstr>
      <vt:lpstr>Naive Bayes Classifiers</vt:lpstr>
      <vt:lpstr>Underflow Prevention: log space</vt:lpstr>
      <vt:lpstr>The Naïve Bayes Classifier</vt:lpstr>
      <vt:lpstr>Learning the Model</vt:lpstr>
      <vt:lpstr>Problem with Max Likelihood</vt:lpstr>
      <vt:lpstr>Naïve Bayes: Learning Algorithm</vt:lpstr>
      <vt:lpstr>Naïve Bayes: Classifying</vt:lpstr>
      <vt:lpstr>Two Models</vt:lpstr>
      <vt:lpstr>Two Models</vt:lpstr>
      <vt:lpstr>The bag of words representation</vt:lpstr>
      <vt:lpstr>The bag of words representation: using a subset of words</vt:lpstr>
      <vt:lpstr>The bag of words representation</vt:lpstr>
      <vt:lpstr>Bag of words for document classification</vt:lpstr>
      <vt:lpstr>Feature Selection: Why?</vt:lpstr>
      <vt:lpstr>Feature selection: how?</vt:lpstr>
      <vt:lpstr>Feature Selection: Frequency</vt:lpstr>
      <vt:lpstr>Example</vt:lpstr>
      <vt:lpstr>Example</vt:lpstr>
      <vt:lpstr>Example</vt:lpstr>
      <vt:lpstr>Evaluating Categorization</vt:lpstr>
      <vt:lpstr>Experiment</vt:lpstr>
      <vt:lpstr>PowerPoint Presentation</vt:lpstr>
      <vt:lpstr>Naive Bayes is Not So Naive</vt:lpstr>
      <vt:lpstr>References</vt:lpstr>
    </vt:vector>
  </TitlesOfParts>
  <Company>Woonuh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 me classify you</dc:title>
  <dc:creator>Won Jae Lee</dc:creator>
  <cp:lastModifiedBy>Won Jae Lee</cp:lastModifiedBy>
  <cp:revision>47</cp:revision>
  <cp:lastPrinted>2014-08-21T05:55:16Z</cp:lastPrinted>
  <dcterms:created xsi:type="dcterms:W3CDTF">2014-07-31T06:20:54Z</dcterms:created>
  <dcterms:modified xsi:type="dcterms:W3CDTF">2014-08-22T01:07:14Z</dcterms:modified>
</cp:coreProperties>
</file>