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18"/>
  </p:notesMasterIdLst>
  <p:sldIdLst>
    <p:sldId id="256" r:id="rId2"/>
    <p:sldId id="259" r:id="rId3"/>
    <p:sldId id="257" r:id="rId4"/>
    <p:sldId id="267" r:id="rId5"/>
    <p:sldId id="268" r:id="rId6"/>
    <p:sldId id="258" r:id="rId7"/>
    <p:sldId id="264" r:id="rId8"/>
    <p:sldId id="260" r:id="rId9"/>
    <p:sldId id="261" r:id="rId10"/>
    <p:sldId id="262" r:id="rId11"/>
    <p:sldId id="263" r:id="rId12"/>
    <p:sldId id="265" r:id="rId13"/>
    <p:sldId id="266" r:id="rId14"/>
    <p:sldId id="273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11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FEA67-1656-A843-BEB2-9D4338E2B03F}" type="datetimeFigureOut">
              <a:rPr lang="en-US" smtClean="0"/>
              <a:t>5/23/14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60B08-4AC5-604A-861C-5B9AAAD55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91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Brain	has	a	deep	architecture</a:t>
            </a:r>
            <a:r>
              <a:rPr lang="en-US" baseline="0" dirty="0" smtClean="0"/>
              <a:t>. </a:t>
            </a:r>
          </a:p>
          <a:p>
            <a:r>
              <a:rPr lang="en-US" dirty="0" smtClean="0"/>
              <a:t>Cortex	 seems	to	have	a</a:t>
            </a:r>
            <a:r>
              <a:rPr lang="en-US" baseline="0" dirty="0" smtClean="0"/>
              <a:t> </a:t>
            </a:r>
            <a:r>
              <a:rPr lang="en-US" dirty="0" smtClean="0"/>
              <a:t>generic	learning	algorithm.</a:t>
            </a:r>
            <a:r>
              <a:rPr lang="en-US" baseline="0" dirty="0" smtClean="0"/>
              <a:t> </a:t>
            </a:r>
          </a:p>
          <a:p>
            <a:r>
              <a:rPr lang="en-US" dirty="0" smtClean="0"/>
              <a:t>Humans	ﬁrst	learn	simpler</a:t>
            </a:r>
            <a:r>
              <a:rPr lang="en-US" baseline="0" dirty="0" smtClean="0"/>
              <a:t> </a:t>
            </a:r>
            <a:r>
              <a:rPr lang="en-US" dirty="0" smtClean="0"/>
              <a:t>concepts	and	then	compose</a:t>
            </a:r>
            <a:r>
              <a:rPr lang="en-US" baseline="0" dirty="0" smtClean="0"/>
              <a:t> </a:t>
            </a:r>
            <a:r>
              <a:rPr lang="en-US" dirty="0" smtClean="0"/>
              <a:t>them	into	more	complex	ones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60B08-4AC5-604A-861C-5B9AAAD556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Despite</a:t>
            </a:r>
            <a:r>
              <a:rPr lang="en-US" baseline="0" dirty="0" smtClean="0"/>
              <a:t> </a:t>
            </a:r>
            <a:r>
              <a:rPr lang="en-US" dirty="0" smtClean="0"/>
              <a:t>prior	investigation	and</a:t>
            </a:r>
            <a:r>
              <a:rPr lang="en-US" baseline="0" dirty="0" smtClean="0"/>
              <a:t> </a:t>
            </a:r>
            <a:r>
              <a:rPr lang="en-US" dirty="0" smtClean="0"/>
              <a:t>understanding</a:t>
            </a:r>
            <a:r>
              <a:rPr lang="en-US" baseline="0" dirty="0" smtClean="0"/>
              <a:t> </a:t>
            </a:r>
            <a:r>
              <a:rPr lang="en-US" dirty="0" smtClean="0"/>
              <a:t>of</a:t>
            </a:r>
            <a:r>
              <a:rPr lang="en-US" baseline="0" dirty="0" smtClean="0"/>
              <a:t> </a:t>
            </a:r>
            <a:r>
              <a:rPr lang="en-US" dirty="0" smtClean="0"/>
              <a:t>many</a:t>
            </a:r>
            <a:r>
              <a:rPr lang="en-US" baseline="0" dirty="0" smtClean="0"/>
              <a:t> </a:t>
            </a:r>
            <a:r>
              <a:rPr lang="en-US" dirty="0" smtClean="0"/>
              <a:t>of</a:t>
            </a:r>
            <a:r>
              <a:rPr lang="en-US" baseline="0" dirty="0" smtClean="0"/>
              <a:t> </a:t>
            </a:r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dirty="0" smtClean="0"/>
              <a:t>algorithmic	techniques</a:t>
            </a:r>
          </a:p>
          <a:p>
            <a:r>
              <a:rPr lang="en-US" dirty="0" smtClean="0"/>
              <a:t>Before	2006	training</a:t>
            </a:r>
            <a:r>
              <a:rPr lang="en-US" baseline="0" dirty="0" smtClean="0"/>
              <a:t> </a:t>
            </a:r>
            <a:r>
              <a:rPr lang="en-US" dirty="0" smtClean="0"/>
              <a:t>deep	architectures	was	unsuccessful	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60B08-4AC5-604A-861C-5B9AAAD556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34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60B08-4AC5-604A-861C-5B9AAAD556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68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 to construct.</a:t>
            </a:r>
          </a:p>
          <a:p>
            <a:r>
              <a:rPr lang="en-US" dirty="0" smtClean="0"/>
              <a:t>Use unsupervised learning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60B08-4AC5-604A-861C-5B9AAAD556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4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74F2-C10B-754D-A34B-B2CCB290864D}" type="datetimeFigureOut">
              <a:rPr lang="en-US" smtClean="0"/>
              <a:t>5/22/14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74F2-C10B-754D-A34B-B2CCB290864D}" type="datetimeFigureOut">
              <a:rPr lang="en-US" smtClean="0"/>
              <a:t>5/23/14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45CD-CE31-4E4B-919C-869D846B79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74F2-C10B-754D-A34B-B2CCB290864D}" type="datetimeFigureOut">
              <a:rPr lang="en-US" smtClean="0"/>
              <a:t>5/23/14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45CD-CE31-4E4B-919C-869D846B79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74F2-C10B-754D-A34B-B2CCB290864D}" type="datetimeFigureOut">
              <a:rPr lang="en-US" smtClean="0"/>
              <a:t>5/23/14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45CD-CE31-4E4B-919C-869D846B79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74F2-C10B-754D-A34B-B2CCB290864D}" type="datetimeFigureOut">
              <a:rPr lang="en-US" smtClean="0"/>
              <a:t>5/23/14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45CD-CE31-4E4B-919C-869D846B79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74F2-C10B-754D-A34B-B2CCB290864D}" type="datetimeFigureOut">
              <a:rPr lang="en-US" smtClean="0"/>
              <a:t>5/23/14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45CD-CE31-4E4B-919C-869D846B79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74F2-C10B-754D-A34B-B2CCB290864D}" type="datetimeFigureOut">
              <a:rPr lang="en-US" smtClean="0"/>
              <a:t>5/23/14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45CD-CE31-4E4B-919C-869D846B79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74F2-C10B-754D-A34B-B2CCB290864D}" type="datetimeFigureOut">
              <a:rPr lang="en-US" smtClean="0"/>
              <a:t>5/23/14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45CD-CE31-4E4B-919C-869D846B79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74F2-C10B-754D-A34B-B2CCB290864D}" type="datetimeFigureOut">
              <a:rPr lang="en-US" smtClean="0"/>
              <a:t>5/23/14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45CD-CE31-4E4B-919C-869D846B79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74F2-C10B-754D-A34B-B2CCB290864D}" type="datetimeFigureOut">
              <a:rPr lang="en-US" smtClean="0"/>
              <a:t>5/23/14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74F2-C10B-754D-A34B-B2CCB290864D}" type="datetimeFigureOut">
              <a:rPr lang="en-US" smtClean="0"/>
              <a:t>5/23/14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B945CD-CE31-4E4B-919C-869D846B79A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5B945CD-CE31-4E4B-919C-869D846B79A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98574F2-C10B-754D-A34B-B2CCB290864D}" type="datetimeFigureOut">
              <a:rPr lang="en-US" smtClean="0"/>
              <a:t>5/22/14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Deep Architectures for AI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Yoshua</a:t>
            </a:r>
            <a:r>
              <a:rPr lang="en-US" dirty="0" smtClean="0"/>
              <a:t> </a:t>
            </a:r>
            <a:r>
              <a:rPr lang="en-US" dirty="0" err="1" smtClean="0"/>
              <a:t>Bengio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7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Desiderata for Learning 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Ability to learn complex, highly-varying functions</a:t>
            </a:r>
          </a:p>
          <a:p>
            <a:r>
              <a:rPr lang="en-US" dirty="0" smtClean="0"/>
              <a:t>2. Ability to learn with little human input the low-level, intermediate, and high-level abstractions.</a:t>
            </a:r>
          </a:p>
          <a:p>
            <a:r>
              <a:rPr lang="en-US" dirty="0" smtClean="0"/>
              <a:t>3. Ability to learn from a very large set of examples.</a:t>
            </a:r>
          </a:p>
          <a:p>
            <a:r>
              <a:rPr lang="en-US" dirty="0" smtClean="0"/>
              <a:t>4. Ability to learn from mostly unlabeled data.</a:t>
            </a:r>
          </a:p>
          <a:p>
            <a:r>
              <a:rPr lang="en-US" dirty="0" smtClean="0"/>
              <a:t>5. Ability to exploit the synergies present across a large number of tasks.</a:t>
            </a:r>
          </a:p>
          <a:p>
            <a:r>
              <a:rPr lang="en-US" dirty="0" smtClean="0"/>
              <a:t>6. Strong unsupervised learning.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23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Depth </a:t>
            </a:r>
          </a:p>
        </p:txBody>
      </p:sp>
      <p:pic>
        <p:nvPicPr>
          <p:cNvPr id="4" name="Content Placeholder 3" descr="Screen Shot 2014-05-23 at 6.46.36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3687" r="-1343" b="-11603"/>
          <a:stretch/>
        </p:blipFill>
        <p:spPr/>
      </p:pic>
    </p:spTree>
    <p:extLst>
      <p:ext uri="{BB962C8B-B14F-4D97-AF65-F5344CB8AC3E}">
        <p14:creationId xmlns:p14="http://schemas.microsoft.com/office/powerpoint/2010/main" val="4003291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distributed representations</a:t>
            </a:r>
            <a:endParaRPr lang="en-US" dirty="0"/>
          </a:p>
        </p:txBody>
      </p:sp>
      <p:pic>
        <p:nvPicPr>
          <p:cNvPr id="4" name="Content Placeholder 3" descr="Screen Shot 2014-05-23 at 7.33.14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93" t="-1" r="-33415" b="-18876"/>
          <a:stretch/>
        </p:blipFill>
        <p:spPr>
          <a:xfrm>
            <a:off x="457200" y="1764308"/>
            <a:ext cx="7620000" cy="4800600"/>
          </a:xfrm>
        </p:spPr>
      </p:pic>
      <p:sp>
        <p:nvSpPr>
          <p:cNvPr id="5" name="TextBox 4"/>
          <p:cNvSpPr txBox="1"/>
          <p:nvPr/>
        </p:nvSpPr>
        <p:spPr>
          <a:xfrm>
            <a:off x="795434" y="5457091"/>
            <a:ext cx="6837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Parameters for each distinguishable region.</a:t>
            </a:r>
          </a:p>
          <a:p>
            <a:r>
              <a:rPr lang="en-US" dirty="0" smtClean="0"/>
              <a:t># of distinguishable regions is linear in # of parameters.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69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5-23 at 7.35.5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53" b="-11053"/>
          <a:stretch>
            <a:fillRect/>
          </a:stretch>
        </p:blipFill>
        <p:spPr>
          <a:xfrm>
            <a:off x="415335" y="274308"/>
            <a:ext cx="7620000" cy="4800600"/>
          </a:xfrm>
        </p:spPr>
      </p:pic>
      <p:sp>
        <p:nvSpPr>
          <p:cNvPr id="5" name="TextBox 4"/>
          <p:cNvSpPr txBox="1"/>
          <p:nvPr/>
        </p:nvSpPr>
        <p:spPr>
          <a:xfrm>
            <a:off x="600064" y="4912777"/>
            <a:ext cx="7103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parameter influences many regions, not just local neighbors.</a:t>
            </a:r>
          </a:p>
          <a:p>
            <a:r>
              <a:rPr lang="en-US" dirty="0" smtClean="0"/>
              <a:t># of distinguishable regions grows almost exponentially with # of parameters.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551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feature learning</a:t>
            </a:r>
            <a:endParaRPr lang="en-US" dirty="0"/>
          </a:p>
        </p:txBody>
      </p:sp>
      <p:pic>
        <p:nvPicPr>
          <p:cNvPr id="4" name="Content Placeholder 3" descr="Screen Shot 2014-05-23 at 8.54.1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52" b="-11852"/>
          <a:stretch>
            <a:fillRect/>
          </a:stretch>
        </p:blipFill>
        <p:spPr>
          <a:xfrm>
            <a:off x="457200" y="1417638"/>
            <a:ext cx="7505046" cy="4728179"/>
          </a:xfrm>
        </p:spPr>
      </p:pic>
    </p:spTree>
    <p:extLst>
      <p:ext uri="{BB962C8B-B14F-4D97-AF65-F5344CB8AC3E}">
        <p14:creationId xmlns:p14="http://schemas.microsoft.com/office/powerpoint/2010/main" val="11870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Neural network: running several logistic regressions at the same time.</a:t>
            </a:r>
          </a:p>
          <a:p>
            <a:endParaRPr lang="en-US" dirty="0"/>
          </a:p>
        </p:txBody>
      </p:sp>
      <p:pic>
        <p:nvPicPr>
          <p:cNvPr id="4" name="Picture 3" descr="Screen Shot 2014-05-23 at 7.54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90" y="2386604"/>
            <a:ext cx="7432410" cy="384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1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5-23 at 7.55.03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" r="1185"/>
          <a:stretch>
            <a:fillRect/>
          </a:stretch>
        </p:blipFill>
        <p:spPr>
          <a:xfrm>
            <a:off x="457200" y="455746"/>
            <a:ext cx="7620000" cy="4800600"/>
          </a:xfrm>
        </p:spPr>
      </p:pic>
    </p:spTree>
    <p:extLst>
      <p:ext uri="{BB962C8B-B14F-4D97-AF65-F5344CB8AC3E}">
        <p14:creationId xmlns:p14="http://schemas.microsoft.com/office/powerpoint/2010/main" val="286858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Architecture in our Mind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 Humans organize their ideas and concepts hierarchically </a:t>
            </a:r>
          </a:p>
          <a:p>
            <a:endParaRPr lang="en-US" b="1" dirty="0"/>
          </a:p>
          <a:p>
            <a:r>
              <a:rPr lang="en-US" b="1" dirty="0"/>
              <a:t> Humans first learn simpler concepts and then compose them </a:t>
            </a:r>
            <a:r>
              <a:rPr lang="en-US" b="1" dirty="0" smtClean="0"/>
              <a:t>to </a:t>
            </a:r>
            <a:r>
              <a:rPr lang="en-US" b="1" dirty="0"/>
              <a:t>represent more abstract ones </a:t>
            </a:r>
          </a:p>
          <a:p>
            <a:endParaRPr lang="en-US" b="1" dirty="0"/>
          </a:p>
          <a:p>
            <a:r>
              <a:rPr lang="en-US" b="1" dirty="0"/>
              <a:t> Engineers break-up solutions into multiple levels of abstraction </a:t>
            </a:r>
            <a:r>
              <a:rPr lang="en-US" b="1" dirty="0" smtClean="0"/>
              <a:t>and </a:t>
            </a:r>
            <a:r>
              <a:rPr lang="en-US" b="1" dirty="0"/>
              <a:t>processing </a:t>
            </a:r>
          </a:p>
        </p:txBody>
      </p:sp>
    </p:spTree>
    <p:extLst>
      <p:ext uri="{BB962C8B-B14F-4D97-AF65-F5344CB8AC3E}">
        <p14:creationId xmlns:p14="http://schemas.microsoft.com/office/powerpoint/2010/main" val="1657232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go deep?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latin typeface="궁서체"/>
                <a:ea typeface="궁서체"/>
                <a:cs typeface="궁서체"/>
              </a:rPr>
              <a:t>Deep Architectures can be representationally efficient </a:t>
            </a:r>
          </a:p>
          <a:p>
            <a:pPr marL="114300" indent="0">
              <a:buNone/>
            </a:pPr>
            <a:r>
              <a:rPr lang="en-US" sz="2000" b="1" dirty="0">
                <a:latin typeface="궁서체"/>
                <a:ea typeface="궁서체"/>
                <a:cs typeface="궁서체"/>
              </a:rPr>
              <a:t>– Fewer computational units for same function </a:t>
            </a:r>
          </a:p>
          <a:p>
            <a:pPr marL="114300" indent="0">
              <a:buNone/>
            </a:pPr>
            <a:endParaRPr lang="en-US" sz="2000" b="1" dirty="0">
              <a:latin typeface="궁서체"/>
              <a:ea typeface="궁서체"/>
              <a:cs typeface="궁서체"/>
            </a:endParaRPr>
          </a:p>
          <a:p>
            <a:r>
              <a:rPr lang="en-US" sz="2000" b="1" dirty="0" smtClean="0">
                <a:latin typeface="궁서체"/>
                <a:ea typeface="궁서체"/>
                <a:cs typeface="궁서체"/>
              </a:rPr>
              <a:t>Deep </a:t>
            </a:r>
            <a:r>
              <a:rPr lang="en-US" sz="2000" b="1" dirty="0">
                <a:latin typeface="궁서체"/>
                <a:ea typeface="궁서체"/>
                <a:cs typeface="궁서체"/>
              </a:rPr>
              <a:t>Representations might allow for a hierarchy or </a:t>
            </a:r>
            <a:r>
              <a:rPr lang="en-US" sz="2000" b="1" dirty="0" smtClean="0">
                <a:latin typeface="궁서체"/>
                <a:ea typeface="궁서체"/>
                <a:cs typeface="궁서체"/>
              </a:rPr>
              <a:t>Representation </a:t>
            </a:r>
            <a:endParaRPr lang="en-US" sz="2000" b="1" dirty="0">
              <a:latin typeface="궁서체"/>
              <a:ea typeface="궁서체"/>
              <a:cs typeface="궁서체"/>
            </a:endParaRPr>
          </a:p>
          <a:p>
            <a:pPr marL="114300" indent="0">
              <a:buNone/>
            </a:pPr>
            <a:r>
              <a:rPr lang="en-US" sz="2000" b="1" dirty="0">
                <a:latin typeface="궁서체"/>
                <a:ea typeface="궁서체"/>
                <a:cs typeface="궁서체"/>
              </a:rPr>
              <a:t>– Allows non-local generalization </a:t>
            </a:r>
          </a:p>
          <a:p>
            <a:pPr marL="114300" indent="0">
              <a:buNone/>
            </a:pPr>
            <a:r>
              <a:rPr lang="en-US" sz="2000" b="1" dirty="0">
                <a:latin typeface="궁서체"/>
                <a:ea typeface="궁서체"/>
                <a:cs typeface="궁서체"/>
              </a:rPr>
              <a:t>– Comprehensibility </a:t>
            </a:r>
          </a:p>
          <a:p>
            <a:endParaRPr lang="en-US" sz="2000" b="1" dirty="0">
              <a:latin typeface="궁서체"/>
              <a:ea typeface="궁서체"/>
              <a:cs typeface="궁서체"/>
            </a:endParaRPr>
          </a:p>
          <a:p>
            <a:pPr marL="114300" indent="0">
              <a:buNone/>
            </a:pPr>
            <a:r>
              <a:rPr lang="en-US" sz="2000" b="1" dirty="0">
                <a:latin typeface="궁서체"/>
                <a:ea typeface="궁서체"/>
                <a:cs typeface="궁서체"/>
              </a:rPr>
              <a:t>• Multiple levels of latent variables allow combinatorial </a:t>
            </a:r>
            <a:r>
              <a:rPr lang="en-US" sz="2000" b="1" dirty="0" smtClean="0">
                <a:latin typeface="궁서체"/>
                <a:ea typeface="궁서체"/>
                <a:cs typeface="궁서체"/>
              </a:rPr>
              <a:t>sharing </a:t>
            </a:r>
            <a:r>
              <a:rPr lang="en-US" sz="2000" b="1" dirty="0">
                <a:latin typeface="궁서체"/>
                <a:ea typeface="궁서체"/>
                <a:cs typeface="궁서체"/>
              </a:rPr>
              <a:t>of statistical strength </a:t>
            </a:r>
          </a:p>
          <a:p>
            <a:pPr marL="114300" indent="0">
              <a:buNone/>
            </a:pPr>
            <a:endParaRPr lang="en-US" sz="2000" b="1" dirty="0">
              <a:latin typeface="궁서체"/>
              <a:ea typeface="궁서체"/>
              <a:cs typeface="궁서체"/>
            </a:endParaRPr>
          </a:p>
          <a:p>
            <a:pPr marL="114300" indent="0">
              <a:buNone/>
            </a:pPr>
            <a:r>
              <a:rPr lang="en-US" sz="2000" b="1" dirty="0">
                <a:latin typeface="궁서체"/>
                <a:ea typeface="궁서체"/>
                <a:cs typeface="궁서체"/>
              </a:rPr>
              <a:t>• Deep architectures work well (vision, audio, NLP, etc.)! </a:t>
            </a:r>
          </a:p>
        </p:txBody>
      </p:sp>
    </p:spTree>
    <p:extLst>
      <p:ext uri="{BB962C8B-B14F-4D97-AF65-F5344CB8AC3E}">
        <p14:creationId xmlns:p14="http://schemas.microsoft.com/office/powerpoint/2010/main" val="403500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5-23 at 7.43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0" y="876300"/>
            <a:ext cx="8160915" cy="4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74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5-23 at 7.43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" y="446616"/>
            <a:ext cx="8306816" cy="62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69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8939" y="334962"/>
            <a:ext cx="5875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Deep architecture in brain</a:t>
            </a:r>
            <a:endParaRPr lang="en-US" sz="2800" b="1" dirty="0">
              <a:latin typeface="+mj-lt"/>
            </a:endParaRPr>
          </a:p>
        </p:txBody>
      </p:sp>
      <p:pic>
        <p:nvPicPr>
          <p:cNvPr id="3" name="Picture 2" descr="Screen Shot 2014-05-23 at 6.27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89" y="1192780"/>
            <a:ext cx="7498173" cy="520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Levels of Abstraction </a:t>
            </a:r>
          </a:p>
        </p:txBody>
      </p:sp>
      <p:pic>
        <p:nvPicPr>
          <p:cNvPr id="4" name="Content Placeholder 3" descr="Screen Shot 2014-05-23 at 7.00.2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" b="13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6519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Automatically learning features at multiple levels of abstraction allow a system to learn complex functions mapping the input to the output directly from data, without depending completely on human-crafted features.</a:t>
            </a:r>
          </a:p>
          <a:p>
            <a:endParaRPr lang="en-US" dirty="0"/>
          </a:p>
          <a:p>
            <a:r>
              <a:rPr lang="en-US" dirty="0" smtClean="0"/>
              <a:t>Depth of architecture: the number of levels of composition of non-linear operations in the function learned.</a:t>
            </a:r>
          </a:p>
          <a:p>
            <a:endParaRPr lang="en-US" dirty="0"/>
          </a:p>
        </p:txBody>
      </p:sp>
      <p:pic>
        <p:nvPicPr>
          <p:cNvPr id="4" name="Picture 3" descr="Screen Shot 2014-05-23 at 6.33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70" y="4302558"/>
            <a:ext cx="1792673" cy="209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1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Deep Breakthrough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 2006, training deep architectures was </a:t>
            </a:r>
            <a:r>
              <a:rPr lang="en-US" dirty="0" smtClean="0"/>
              <a:t>unsuccessful</a:t>
            </a:r>
            <a:endParaRPr lang="en-US" dirty="0"/>
          </a:p>
          <a:p>
            <a:endParaRPr lang="en-US" dirty="0"/>
          </a:p>
          <a:p>
            <a:r>
              <a:rPr lang="en-US" dirty="0"/>
              <a:t> Hinton, </a:t>
            </a:r>
            <a:r>
              <a:rPr lang="en-US" dirty="0" err="1"/>
              <a:t>Osindero</a:t>
            </a:r>
            <a:r>
              <a:rPr lang="en-US" dirty="0"/>
              <a:t> &amp; </a:t>
            </a:r>
            <a:r>
              <a:rPr lang="en-US" dirty="0" err="1"/>
              <a:t>Teh</a:t>
            </a:r>
            <a:r>
              <a:rPr lang="en-US" dirty="0"/>
              <a:t> « A Fast Learning Algorithm for </a:t>
            </a:r>
            <a:r>
              <a:rPr lang="en-US" dirty="0" smtClean="0"/>
              <a:t>Deep Belief </a:t>
            </a:r>
            <a:r>
              <a:rPr lang="en-US" dirty="0"/>
              <a:t>Nets », Neural Computation, 2006 </a:t>
            </a:r>
          </a:p>
          <a:p>
            <a:endParaRPr lang="en-US" dirty="0"/>
          </a:p>
          <a:p>
            <a:r>
              <a:rPr lang="en-US" dirty="0"/>
              <a:t> </a:t>
            </a:r>
            <a:r>
              <a:rPr lang="en-US" dirty="0" err="1"/>
              <a:t>Bengio</a:t>
            </a:r>
            <a:r>
              <a:rPr lang="en-US" dirty="0"/>
              <a:t>, </a:t>
            </a:r>
            <a:r>
              <a:rPr lang="en-US" dirty="0" err="1"/>
              <a:t>Lamblin</a:t>
            </a:r>
            <a:r>
              <a:rPr lang="en-US" dirty="0"/>
              <a:t>, </a:t>
            </a:r>
            <a:r>
              <a:rPr lang="en-US" dirty="0" err="1"/>
              <a:t>Popovici</a:t>
            </a:r>
            <a:r>
              <a:rPr lang="en-US" dirty="0"/>
              <a:t>, </a:t>
            </a:r>
            <a:r>
              <a:rPr lang="en-US" dirty="0" err="1"/>
              <a:t>Larochelle</a:t>
            </a:r>
            <a:r>
              <a:rPr lang="en-US" dirty="0"/>
              <a:t> « Greedy Layer-</a:t>
            </a:r>
            <a:r>
              <a:rPr lang="en-US" dirty="0" smtClean="0"/>
              <a:t>Wise Training </a:t>
            </a:r>
            <a:r>
              <a:rPr lang="en-US" dirty="0"/>
              <a:t>of Deep Networks », NIPS’2006 </a:t>
            </a:r>
          </a:p>
          <a:p>
            <a:endParaRPr lang="en-US" dirty="0"/>
          </a:p>
          <a:p>
            <a:r>
              <a:rPr lang="en-US" dirty="0"/>
              <a:t> </a:t>
            </a:r>
            <a:r>
              <a:rPr lang="en-US" dirty="0" err="1"/>
              <a:t>Ranzato</a:t>
            </a:r>
            <a:r>
              <a:rPr lang="en-US" dirty="0"/>
              <a:t>, Poultney, Chopra, </a:t>
            </a:r>
            <a:r>
              <a:rPr lang="en-US" dirty="0" err="1"/>
              <a:t>LeCun</a:t>
            </a:r>
            <a:r>
              <a:rPr lang="en-US" dirty="0"/>
              <a:t> « Efficient Learning of </a:t>
            </a:r>
            <a:r>
              <a:rPr lang="en-US" dirty="0" smtClean="0"/>
              <a:t>Sparse </a:t>
            </a:r>
            <a:r>
              <a:rPr lang="en-US" dirty="0"/>
              <a:t>Representations with an Energy-Based Model »</a:t>
            </a:r>
            <a:r>
              <a:rPr lang="en-US" dirty="0" smtClean="0"/>
              <a:t>, NIPS</a:t>
            </a:r>
            <a:r>
              <a:rPr lang="en-US" dirty="0"/>
              <a:t>’2006</a:t>
            </a:r>
          </a:p>
        </p:txBody>
      </p:sp>
    </p:spTree>
    <p:extLst>
      <p:ext uri="{BB962C8B-B14F-4D97-AF65-F5344CB8AC3E}">
        <p14:creationId xmlns:p14="http://schemas.microsoft.com/office/powerpoint/2010/main" val="4056951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937</TotalTime>
  <Words>310</Words>
  <Application>Microsoft Macintosh PowerPoint</Application>
  <PresentationFormat>On-screen Show (4:3)</PresentationFormat>
  <Paragraphs>61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Adjacency</vt:lpstr>
      <vt:lpstr>Learning Deep Architectures for AI</vt:lpstr>
      <vt:lpstr>Deep Architecture in our Mind  </vt:lpstr>
      <vt:lpstr>Why go deep?</vt:lpstr>
      <vt:lpstr>PowerPoint Presentation</vt:lpstr>
      <vt:lpstr>PowerPoint Presentation</vt:lpstr>
      <vt:lpstr>PowerPoint Presentation</vt:lpstr>
      <vt:lpstr>Different Levels of Abstraction </vt:lpstr>
      <vt:lpstr>Deep learning</vt:lpstr>
      <vt:lpstr>The Deep Breakthrough</vt:lpstr>
      <vt:lpstr>Desiderata for Learning AI</vt:lpstr>
      <vt:lpstr>Architecture Depth </vt:lpstr>
      <vt:lpstr>The need for distributed representations</vt:lpstr>
      <vt:lpstr>PowerPoint Presentation</vt:lpstr>
      <vt:lpstr>Unsupervised feature learning</vt:lpstr>
      <vt:lpstr>Neural network</vt:lpstr>
      <vt:lpstr>PowerPoint Presentation</vt:lpstr>
    </vt:vector>
  </TitlesOfParts>
  <Company>Woonuh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Deep Architectures for AI</dc:title>
  <dc:creator>Won Jae Lee</dc:creator>
  <cp:lastModifiedBy>Won Jae Lee</cp:lastModifiedBy>
  <cp:revision>9</cp:revision>
  <dcterms:created xsi:type="dcterms:W3CDTF">2014-05-23T03:18:32Z</dcterms:created>
  <dcterms:modified xsi:type="dcterms:W3CDTF">2014-05-23T18:56:23Z</dcterms:modified>
</cp:coreProperties>
</file>